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7" r:id="rId2"/>
    <p:sldId id="263" r:id="rId3"/>
    <p:sldId id="345" r:id="rId4"/>
    <p:sldId id="270" r:id="rId5"/>
    <p:sldId id="344" r:id="rId6"/>
    <p:sldId id="346" r:id="rId7"/>
    <p:sldId id="400" r:id="rId8"/>
    <p:sldId id="267" r:id="rId9"/>
    <p:sldId id="372" r:id="rId10"/>
    <p:sldId id="374" r:id="rId11"/>
    <p:sldId id="334" r:id="rId12"/>
    <p:sldId id="391" r:id="rId13"/>
    <p:sldId id="355" r:id="rId14"/>
    <p:sldId id="356" r:id="rId15"/>
    <p:sldId id="288" r:id="rId16"/>
    <p:sldId id="305" r:id="rId17"/>
    <p:sldId id="289" r:id="rId18"/>
    <p:sldId id="315" r:id="rId19"/>
    <p:sldId id="397" r:id="rId20"/>
    <p:sldId id="398" r:id="rId21"/>
    <p:sldId id="368" r:id="rId22"/>
    <p:sldId id="369" r:id="rId23"/>
    <p:sldId id="370" r:id="rId24"/>
    <p:sldId id="371" r:id="rId25"/>
    <p:sldId id="395" r:id="rId26"/>
    <p:sldId id="399" r:id="rId27"/>
    <p:sldId id="342" r:id="rId28"/>
    <p:sldId id="348" r:id="rId29"/>
    <p:sldId id="385" r:id="rId30"/>
    <p:sldId id="375" r:id="rId31"/>
    <p:sldId id="376" r:id="rId32"/>
    <p:sldId id="377" r:id="rId33"/>
    <p:sldId id="378" r:id="rId34"/>
    <p:sldId id="379" r:id="rId35"/>
    <p:sldId id="380" r:id="rId36"/>
    <p:sldId id="383" r:id="rId37"/>
    <p:sldId id="384" r:id="rId38"/>
    <p:sldId id="386" r:id="rId39"/>
    <p:sldId id="387" r:id="rId40"/>
    <p:sldId id="388" r:id="rId41"/>
    <p:sldId id="389" r:id="rId42"/>
    <p:sldId id="393" r:id="rId43"/>
    <p:sldId id="394" r:id="rId44"/>
  </p:sldIdLst>
  <p:sldSz cx="9144000" cy="6858000" type="screen4x3"/>
  <p:notesSz cx="7315200" cy="9601200"/>
  <p:embeddedFontLst>
    <p:embeddedFont>
      <p:font typeface="Calibri" pitchFamily="34" charset="0"/>
      <p:regular r:id="rId47"/>
      <p:bold r:id="rId48"/>
      <p:italic r:id="rId49"/>
      <p:boldItalic r:id="rId50"/>
    </p:embeddedFont>
    <p:embeddedFont>
      <p:font typeface="Bookman Old Style" pitchFamily="18" charset="0"/>
      <p:regular r:id="rId51"/>
      <p:bold r:id="rId52"/>
      <p:italic r:id="rId53"/>
      <p:boldItalic r:id="rId54"/>
    </p:embeddedFont>
    <p:embeddedFont>
      <p:font typeface="Comic Sans MS" pitchFamily="66" charset="0"/>
      <p:regular r:id="rId55"/>
      <p:bold r:id="rId5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290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539" autoAdjust="0"/>
  </p:normalViewPr>
  <p:slideViewPr>
    <p:cSldViewPr>
      <p:cViewPr varScale="1">
        <p:scale>
          <a:sx n="94" d="100"/>
          <a:sy n="94" d="100"/>
        </p:scale>
        <p:origin x="-9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968" y="-96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7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427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9F4AC-6BF8-479E-A59E-A36D75D0829C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F34D5-389D-4FA3-AC65-94F7C7E4E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427" y="0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8383E4D2-CA88-49FA-8E07-E457BA6CBDBE}" type="datetimeFigureOut">
              <a:rPr lang="en-US"/>
              <a:pPr>
                <a:defRPr/>
              </a:pPr>
              <a:t>5/14/2011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194" y="4560086"/>
            <a:ext cx="5852814" cy="432031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20172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43936D49-201B-4304-ABEA-4746E3C4A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23B51-CEB3-4BF3-84E4-323C48AA020A}" type="datetime1">
              <a:rPr lang="en-US" smtClean="0"/>
              <a:pPr>
                <a:defRPr/>
              </a:pPr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BCFE2-6C04-4F90-A517-7C227F1F4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8B1AD-ED72-442F-BA52-201EEF61D1B5}" type="datetime1">
              <a:rPr lang="en-US" smtClean="0"/>
              <a:pPr>
                <a:defRPr/>
              </a:pPr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70F19-8BA1-463C-9117-6E255F195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DDD93-B438-4035-8A1F-CFA6888BB617}" type="datetime1">
              <a:rPr lang="en-US" smtClean="0"/>
              <a:pPr>
                <a:defRPr/>
              </a:pPr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E4835-3957-4175-8936-E7A4DE376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4B91A-A5F2-4DE5-AA9D-492BC4B79EF0}" type="datetime1">
              <a:rPr lang="en-US" smtClean="0"/>
              <a:pPr>
                <a:defRPr/>
              </a:pPr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E7D3F-349E-4CEF-8E7C-775283E72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B9AE4-F4E3-41BE-B41A-32A40D6B649C}" type="datetime1">
              <a:rPr lang="en-US" smtClean="0"/>
              <a:pPr>
                <a:defRPr/>
              </a:pPr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734C3-9745-4BBB-B1C3-6ADDAE9D5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F8021-D34A-461F-888A-6AAF27375C91}" type="datetime1">
              <a:rPr lang="en-US" smtClean="0"/>
              <a:pPr>
                <a:defRPr/>
              </a:pPr>
              <a:t>5/14/2011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C3CF2-0225-48C4-B352-1181A3802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464FC-7F52-46D5-A166-A124ABA394BF}" type="datetime1">
              <a:rPr lang="en-US" smtClean="0"/>
              <a:pPr>
                <a:defRPr/>
              </a:pPr>
              <a:t>5/14/2011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FB47C-2329-4026-8A91-1BFBDDA2D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12C3C-102D-4FE6-8F16-509687CEEA0F}" type="datetime1">
              <a:rPr lang="en-US" smtClean="0"/>
              <a:pPr>
                <a:defRPr/>
              </a:pPr>
              <a:t>5/14/2011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6E592-3EA9-4D45-80B0-197DDFF5A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EFBE6-22E4-4670-A4BC-8A0E7A019B57}" type="datetime1">
              <a:rPr lang="en-US" smtClean="0"/>
              <a:pPr>
                <a:defRPr/>
              </a:pPr>
              <a:t>5/14/2011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5E077-F6A6-4099-B7D4-30ACC15E8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D0340-607F-4755-AB7B-0B994873E757}" type="datetime1">
              <a:rPr lang="en-US" smtClean="0"/>
              <a:pPr>
                <a:defRPr/>
              </a:pPr>
              <a:t>5/14/2011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6BC07-FBCC-43F1-A659-A6D334BFA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08596-6AAD-4868-BEEF-CD3E5C3A1D1C}" type="datetime1">
              <a:rPr lang="en-US" smtClean="0"/>
              <a:pPr>
                <a:defRPr/>
              </a:pPr>
              <a:t>5/14/2011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7D197-5539-43B9-A0C8-564647EEF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B9827B-89A7-429C-84C8-18038E80139B}" type="datetime1">
              <a:rPr lang="en-US" smtClean="0"/>
              <a:pPr>
                <a:defRPr/>
              </a:pPr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D09086-F992-42DD-8AA1-E3ECFB255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gif"/><Relationship Id="rId5" Type="http://schemas.openxmlformats.org/officeDocument/2006/relationships/image" Target="../media/image48.gif"/><Relationship Id="rId4" Type="http://schemas.openxmlformats.org/officeDocument/2006/relationships/image" Target="../media/image47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gi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2449512"/>
          </a:xfrm>
        </p:spPr>
        <p:txBody>
          <a:bodyPr/>
          <a:lstStyle/>
          <a:p>
            <a:pPr eaLnBrk="1" hangingPunct="1"/>
            <a:r>
              <a:rPr lang="en-GB" sz="6000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GB" sz="6000" dirty="0" smtClean="0">
                <a:solidFill>
                  <a:srgbClr val="FF0000"/>
                </a:solidFill>
              </a:rPr>
              <a:t>*</a:t>
            </a:r>
            <a:r>
              <a:rPr lang="en-US" altLang="zh-CN" sz="6000" dirty="0" smtClean="0">
                <a:solidFill>
                  <a:srgbClr val="FF0000"/>
                </a:solidFill>
              </a:rPr>
              <a:t>(1520) </a:t>
            </a:r>
            <a:r>
              <a:rPr lang="en-US" altLang="zh-CN" sz="6000" dirty="0" err="1" smtClean="0">
                <a:solidFill>
                  <a:srgbClr val="FF0000"/>
                </a:solidFill>
              </a:rPr>
              <a:t>Photoproduction</a:t>
            </a:r>
            <a:r>
              <a:rPr lang="en-US" altLang="zh-CN" sz="6000" dirty="0" smtClean="0">
                <a:solidFill>
                  <a:srgbClr val="FF0000"/>
                </a:solidFill>
              </a:rPr>
              <a:t/>
            </a:r>
            <a:br>
              <a:rPr lang="en-US" altLang="zh-CN" sz="6000" dirty="0" smtClean="0">
                <a:solidFill>
                  <a:srgbClr val="FF0000"/>
                </a:solidFill>
              </a:rPr>
            </a:br>
            <a:r>
              <a:rPr lang="en-US" altLang="zh-CN" sz="6000" dirty="0" smtClean="0">
                <a:solidFill>
                  <a:srgbClr val="FF0000"/>
                </a:solidFill>
              </a:rPr>
              <a:t> off </a:t>
            </a:r>
            <a:r>
              <a:rPr lang="en-US" altLang="zh-CN" sz="6000" i="1" dirty="0" smtClean="0">
                <a:solidFill>
                  <a:srgbClr val="00B050"/>
                </a:solidFill>
              </a:rPr>
              <a:t>Proton</a:t>
            </a:r>
            <a:r>
              <a:rPr lang="en-US" altLang="zh-CN" sz="6000" dirty="0" smtClean="0">
                <a:solidFill>
                  <a:srgbClr val="FF0000"/>
                </a:solidFill>
              </a:rPr>
              <a:t> and </a:t>
            </a:r>
            <a:r>
              <a:rPr lang="en-US" altLang="zh-CN" sz="6000" i="1" dirty="0" smtClean="0">
                <a:solidFill>
                  <a:schemeClr val="accent6">
                    <a:lumMod val="75000"/>
                  </a:schemeClr>
                </a:solidFill>
              </a:rPr>
              <a:t>Neutron</a:t>
            </a:r>
            <a:r>
              <a:rPr lang="en-US" altLang="zh-CN" sz="6000" dirty="0" smtClean="0"/>
              <a:t/>
            </a:r>
            <a:br>
              <a:rPr lang="en-US" altLang="zh-CN" sz="6000" dirty="0" smtClean="0"/>
            </a:br>
            <a:r>
              <a:rPr lang="en-US" altLang="zh-CN" sz="3500" b="1" dirty="0" smtClean="0"/>
              <a:t>from CLAS eg3 data set</a:t>
            </a:r>
            <a:endParaRPr lang="zh-CN" altLang="en-US" sz="3500" b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971800"/>
            <a:ext cx="8750300" cy="28860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zh-CN" i="1" dirty="0" err="1" smtClean="0"/>
              <a:t>Zhiwen</a:t>
            </a:r>
            <a:r>
              <a:rPr lang="en-US" altLang="zh-CN" i="1" dirty="0" smtClean="0"/>
              <a:t> Zhao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dirty="0" smtClean="0"/>
              <a:t>NSTAR 2011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dirty="0" smtClean="0"/>
              <a:t>2011/05/19</a:t>
            </a:r>
            <a:endParaRPr lang="en-US" altLang="zh-CN" sz="2600" dirty="0" smtClean="0"/>
          </a:p>
          <a:p>
            <a:pPr marL="173038" indent="-173038">
              <a:lnSpc>
                <a:spcPct val="80000"/>
              </a:lnSpc>
              <a:buFontTx/>
              <a:buChar char="•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Physics motivation</a:t>
            </a:r>
          </a:p>
          <a:p>
            <a:pPr marL="173038" indent="-173038">
              <a:lnSpc>
                <a:spcPct val="80000"/>
              </a:lnSpc>
              <a:buFontTx/>
              <a:buChar char="•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Data analysis</a:t>
            </a:r>
          </a:p>
          <a:p>
            <a:pPr marL="173038" indent="-173038">
              <a:lnSpc>
                <a:spcPct val="80000"/>
              </a:lnSpc>
              <a:buFontTx/>
              <a:buChar char="•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Results</a:t>
            </a:r>
          </a:p>
          <a:p>
            <a:pPr marL="173038" indent="-173038">
              <a:lnSpc>
                <a:spcPct val="80000"/>
              </a:lnSpc>
              <a:buFontTx/>
              <a:buChar char="•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Summary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altLang="zh-CN" dirty="0" smtClean="0"/>
          </a:p>
        </p:txBody>
      </p:sp>
      <p:pic>
        <p:nvPicPr>
          <p:cNvPr id="2052" name="Picture 4" descr="D:\work\User_2009_06_poster\USC_logo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3350" y="4876800"/>
            <a:ext cx="1720850" cy="1638443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E7D3F-349E-4CEF-8E7C-775283E72E4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5122" name="Picture 2" descr="J:\talk\UVA_Rotunda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6528" y="4876800"/>
            <a:ext cx="1577872" cy="1600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talk\pkm_PrtK0K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133600"/>
            <a:ext cx="4238846" cy="3276600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Bookman Old Style" pitchFamily="18" charset="0"/>
              </a:rPr>
              <a:t>Invariant Mass of </a:t>
            </a:r>
            <a:r>
              <a:rPr lang="en-US" altLang="zh-CN" dirty="0" err="1" smtClean="0"/>
              <a:t>p</a:t>
            </a:r>
            <a:r>
              <a:rPr lang="en-US" dirty="0" err="1" smtClean="0"/>
              <a:t>K</a:t>
            </a:r>
            <a:r>
              <a:rPr lang="en-US" baseline="30000" dirty="0" smtClean="0"/>
              <a:t>-</a:t>
            </a:r>
            <a:endParaRPr lang="en-US" dirty="0" smtClean="0">
              <a:latin typeface="Bookman Old Style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1381780"/>
            <a:ext cx="143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  <a:latin typeface="Bookman Old Style" pitchFamily="18" charset="0"/>
              </a:rPr>
              <a:t>Proton</a:t>
            </a:r>
            <a:endParaRPr lang="en-US" sz="2500" dirty="0"/>
          </a:p>
        </p:txBody>
      </p:sp>
      <p:sp>
        <p:nvSpPr>
          <p:cNvPr id="17" name="Rectangle 16"/>
          <p:cNvSpPr/>
          <p:nvPr/>
        </p:nvSpPr>
        <p:spPr>
          <a:xfrm>
            <a:off x="5943058" y="1371600"/>
            <a:ext cx="1691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FC000"/>
                </a:solidFill>
                <a:latin typeface="Bookman Old Style" pitchFamily="18" charset="0"/>
              </a:rPr>
              <a:t>Neutron</a:t>
            </a:r>
            <a:endParaRPr lang="en-US" sz="2500" dirty="0">
              <a:solidFill>
                <a:srgbClr val="FFC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6E592-3EA9-4D45-80B0-197DDFF5A1B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4099" name="Picture 3" descr="J:\talk\pkm_PrtKpK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133600"/>
            <a:ext cx="4238847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Bookman Old Style" pitchFamily="18" charset="0"/>
              </a:rPr>
              <a:t>Invariant Mass of </a:t>
            </a:r>
            <a:r>
              <a:rPr lang="en-US" dirty="0" smtClean="0"/>
              <a:t>K</a:t>
            </a:r>
            <a:r>
              <a:rPr lang="en-US" baseline="30000" dirty="0" smtClean="0"/>
              <a:t>+</a:t>
            </a:r>
            <a:r>
              <a:rPr lang="en-US" dirty="0" smtClean="0"/>
              <a:t>K</a:t>
            </a:r>
            <a:r>
              <a:rPr lang="en-US" baseline="30000" dirty="0" smtClean="0"/>
              <a:t>-</a:t>
            </a:r>
            <a:endParaRPr lang="en-US" dirty="0" smtClean="0">
              <a:latin typeface="Bookman Old Style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 rot="19704257">
            <a:off x="30572" y="337605"/>
            <a:ext cx="143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  <a:latin typeface="Bookman Old Style" pitchFamily="18" charset="0"/>
              </a:rPr>
              <a:t>Proton</a:t>
            </a:r>
            <a:endParaRPr lang="en-US" sz="25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6E592-3EA9-4D45-80B0-197DDFF5A1B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074" name="Picture 2" descr="J:\talk\kpkm_PrtKpK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8484782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Bookman Old Style" pitchFamily="18" charset="0"/>
              </a:rPr>
              <a:t>Invariant Mass of </a:t>
            </a:r>
            <a:r>
              <a:rPr lang="en-US" dirty="0" smtClean="0"/>
              <a:t>K</a:t>
            </a:r>
            <a:r>
              <a:rPr lang="en-US" baseline="30000" dirty="0" smtClean="0"/>
              <a:t>+</a:t>
            </a:r>
            <a:r>
              <a:rPr lang="en-US" dirty="0" smtClean="0"/>
              <a:t>K</a:t>
            </a:r>
            <a:r>
              <a:rPr lang="en-US" baseline="30000" dirty="0" smtClean="0"/>
              <a:t>-</a:t>
            </a:r>
            <a:endParaRPr lang="en-US" dirty="0" smtClean="0">
              <a:latin typeface="Bookman Old Style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 rot="19704257">
            <a:off x="30572" y="337605"/>
            <a:ext cx="143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  <a:latin typeface="Bookman Old Style" pitchFamily="18" charset="0"/>
              </a:rPr>
              <a:t>Proton</a:t>
            </a:r>
            <a:endParaRPr lang="en-US" sz="25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6E592-3EA9-4D45-80B0-197DDFF5A1B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4098" name="Picture 2" descr="J:\talk\InvM_kpkm_pkm_PrtKpKm_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33600"/>
            <a:ext cx="8484782" cy="41148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943600" y="1219200"/>
            <a:ext cx="175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l-GR" sz="20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GB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&lt; 2.25 </a:t>
            </a:r>
            <a:r>
              <a:rPr lang="en-GB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endParaRPr lang="en-US" sz="2000" b="1" dirty="0"/>
          </a:p>
        </p:txBody>
      </p:sp>
      <p:sp>
        <p:nvSpPr>
          <p:cNvPr id="11" name="Up Arrow 10"/>
          <p:cNvSpPr/>
          <p:nvPr/>
        </p:nvSpPr>
        <p:spPr>
          <a:xfrm rot="10800000">
            <a:off x="6629400" y="1676400"/>
            <a:ext cx="381000" cy="6096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work_doc\my_presentation\nstar2011\countpkm_PrtKpKm_E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621" y="2438400"/>
            <a:ext cx="7730579" cy="3749040"/>
          </a:xfrm>
          <a:prstGeom prst="rect">
            <a:avLst/>
          </a:prstGeom>
          <a:noFill/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Bookman Old Style" pitchFamily="18" charset="0"/>
              </a:rPr>
              <a:t>Kinematic Distribution</a:t>
            </a:r>
          </a:p>
        </p:txBody>
      </p:sp>
      <p:sp>
        <p:nvSpPr>
          <p:cNvPr id="11" name="Rectangle 10"/>
          <p:cNvSpPr/>
          <p:nvPr/>
        </p:nvSpPr>
        <p:spPr>
          <a:xfrm rot="19530321">
            <a:off x="-44762" y="269855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  <a:latin typeface="Bookman Old Style" pitchFamily="18" charset="0"/>
              </a:rPr>
              <a:t>Proton</a:t>
            </a:r>
            <a:endParaRPr lang="en-US" sz="2500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1600" y="1046202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1.5 &lt; 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l-GR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 5.5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endParaRPr lang="en-GB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 bins, bin width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250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MeV</a:t>
            </a:r>
            <a:endParaRPr lang="en-GB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00600" y="1030813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0.25 &lt; 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t*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-(t-t</a:t>
            </a:r>
            <a:r>
              <a:rPr lang="en-GB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&lt; 2.5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GB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 bins, bin width v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aries</a:t>
            </a:r>
            <a:endParaRPr lang="en-GB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2"/>
          <p:cNvGrpSpPr/>
          <p:nvPr/>
        </p:nvGrpSpPr>
        <p:grpSpPr>
          <a:xfrm>
            <a:off x="685800" y="2057400"/>
            <a:ext cx="7772400" cy="4380875"/>
            <a:chOff x="685800" y="1276290"/>
            <a:chExt cx="7772400" cy="4380875"/>
          </a:xfrm>
        </p:grpSpPr>
        <p:sp>
          <p:nvSpPr>
            <p:cNvPr id="17" name="TextBox 16"/>
            <p:cNvSpPr txBox="1"/>
            <p:nvPr/>
          </p:nvSpPr>
          <p:spPr>
            <a:xfrm>
              <a:off x="3276600" y="5334000"/>
              <a:ext cx="1066800" cy="323165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500" b="1" dirty="0" smtClean="0"/>
                <a:t>E</a:t>
              </a:r>
              <a:r>
                <a:rPr lang="el-GR" sz="1500" b="1" baseline="-25000" dirty="0" smtClean="0"/>
                <a:t>γ</a:t>
              </a:r>
              <a:r>
                <a:rPr lang="en-US" sz="1500" b="1" dirty="0" smtClean="0"/>
                <a:t> (</a:t>
              </a:r>
              <a:r>
                <a:rPr lang="en-US" sz="1500" b="1" dirty="0" err="1" smtClean="0"/>
                <a:t>GeV</a:t>
              </a:r>
              <a:r>
                <a:rPr lang="en-US" sz="1500" b="1" dirty="0" smtClean="0"/>
                <a:t>)</a:t>
              </a:r>
              <a:endParaRPr lang="en-GB" sz="1500" b="1" dirty="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5800" y="1276290"/>
              <a:ext cx="7772400" cy="4001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             Data                                          Simulation</a:t>
              </a:r>
              <a:endParaRPr lang="en-GB" sz="2000" b="1" dirty="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15200" y="5334000"/>
              <a:ext cx="1066800" cy="323165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500" b="1" dirty="0" smtClean="0"/>
                <a:t>E</a:t>
              </a:r>
              <a:r>
                <a:rPr lang="el-GR" sz="1500" b="1" baseline="-25000" dirty="0" smtClean="0"/>
                <a:t>γ</a:t>
              </a:r>
              <a:r>
                <a:rPr lang="en-US" sz="1500" b="1" dirty="0" smtClean="0"/>
                <a:t> (</a:t>
              </a:r>
              <a:r>
                <a:rPr lang="en-US" sz="1500" b="1" dirty="0" err="1" smtClean="0"/>
                <a:t>GeV</a:t>
              </a:r>
              <a:r>
                <a:rPr lang="en-US" sz="1500" b="1" dirty="0" smtClean="0"/>
                <a:t>)</a:t>
              </a:r>
              <a:endParaRPr lang="en-GB" sz="1500" b="1" dirty="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 rot="16200000">
            <a:off x="3877018" y="3038817"/>
            <a:ext cx="1524000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t*=-(t-t</a:t>
            </a:r>
            <a:r>
              <a:rPr lang="en-US" sz="1500" b="1" baseline="-25000" dirty="0" smtClean="0"/>
              <a:t>0</a:t>
            </a:r>
            <a:r>
              <a:rPr lang="en-US" sz="1500" b="1" dirty="0" smtClean="0"/>
              <a:t>) (GeV</a:t>
            </a:r>
            <a:r>
              <a:rPr lang="en-US" sz="1500" b="1" baseline="30000" dirty="0" smtClean="0"/>
              <a:t>2</a:t>
            </a:r>
            <a:r>
              <a:rPr lang="en-US" sz="1500" b="1" dirty="0" smtClean="0"/>
              <a:t>)</a:t>
            </a:r>
            <a:endParaRPr lang="en-GB" sz="1500" b="1" baseline="30000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28916" y="3076917"/>
            <a:ext cx="1600200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t*=-(t-t</a:t>
            </a:r>
            <a:r>
              <a:rPr lang="en-US" sz="1500" b="1" baseline="-25000" dirty="0" smtClean="0"/>
              <a:t>0</a:t>
            </a:r>
            <a:r>
              <a:rPr lang="en-US" sz="1500" b="1" dirty="0" smtClean="0"/>
              <a:t>) (GeV</a:t>
            </a:r>
            <a:r>
              <a:rPr lang="en-US" sz="1500" b="1" baseline="30000" dirty="0" smtClean="0"/>
              <a:t>2</a:t>
            </a:r>
            <a:r>
              <a:rPr lang="en-US" sz="1500" b="1" dirty="0" smtClean="0"/>
              <a:t>)</a:t>
            </a:r>
            <a:endParaRPr lang="en-GB" sz="1500" b="1" baseline="30000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6E592-3EA9-4D45-80B0-197DDFF5A1B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work_doc\my_presentation\nstar2011\countpkm_PrtK0Km_E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346960"/>
            <a:ext cx="7730579" cy="3749040"/>
          </a:xfrm>
          <a:prstGeom prst="rect">
            <a:avLst/>
          </a:prstGeom>
          <a:noFill/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Bookman Old Style" pitchFamily="18" charset="0"/>
              </a:rPr>
              <a:t>Kinematic Distribution</a:t>
            </a:r>
          </a:p>
        </p:txBody>
      </p:sp>
      <p:sp>
        <p:nvSpPr>
          <p:cNvPr id="11" name="Rectangle 10"/>
          <p:cNvSpPr/>
          <p:nvPr/>
        </p:nvSpPr>
        <p:spPr>
          <a:xfrm rot="19530321">
            <a:off x="-177810" y="269855"/>
            <a:ext cx="1691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chemeClr val="accent6"/>
                </a:solidFill>
                <a:latin typeface="Bookman Old Style" pitchFamily="18" charset="0"/>
              </a:rPr>
              <a:t>Neutron</a:t>
            </a:r>
            <a:endParaRPr lang="en-US" sz="2500" dirty="0">
              <a:solidFill>
                <a:schemeClr val="accent6"/>
              </a:solidFill>
            </a:endParaRPr>
          </a:p>
        </p:txBody>
      </p:sp>
      <p:grpSp>
        <p:nvGrpSpPr>
          <p:cNvPr id="3" name="Group 22"/>
          <p:cNvGrpSpPr/>
          <p:nvPr/>
        </p:nvGrpSpPr>
        <p:grpSpPr>
          <a:xfrm>
            <a:off x="685800" y="2057400"/>
            <a:ext cx="7772400" cy="4209365"/>
            <a:chOff x="685800" y="1276290"/>
            <a:chExt cx="7772400" cy="4209365"/>
          </a:xfrm>
        </p:grpSpPr>
        <p:sp>
          <p:nvSpPr>
            <p:cNvPr id="17" name="TextBox 16"/>
            <p:cNvSpPr txBox="1"/>
            <p:nvPr/>
          </p:nvSpPr>
          <p:spPr>
            <a:xfrm>
              <a:off x="3276600" y="5144125"/>
              <a:ext cx="1066800" cy="323165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500" b="1" dirty="0" smtClean="0"/>
                <a:t>E</a:t>
              </a:r>
              <a:r>
                <a:rPr lang="el-GR" sz="1500" b="1" baseline="-25000" dirty="0" smtClean="0"/>
                <a:t>γ</a:t>
              </a:r>
              <a:r>
                <a:rPr lang="en-US" sz="1500" b="1" dirty="0" smtClean="0"/>
                <a:t> (</a:t>
              </a:r>
              <a:r>
                <a:rPr lang="en-US" sz="1500" b="1" dirty="0" err="1" smtClean="0"/>
                <a:t>GeV</a:t>
              </a:r>
              <a:r>
                <a:rPr lang="en-US" sz="1500" b="1" dirty="0" smtClean="0"/>
                <a:t>)</a:t>
              </a:r>
              <a:endParaRPr lang="en-GB" sz="1500" b="1" dirty="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5800" y="1276290"/>
              <a:ext cx="7772400" cy="4001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             Data                                          Simulation</a:t>
              </a:r>
              <a:endParaRPr lang="en-GB" sz="2000" b="1" dirty="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15200" y="5162490"/>
              <a:ext cx="1066800" cy="323165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500" b="1" dirty="0" smtClean="0"/>
                <a:t>E</a:t>
              </a:r>
              <a:r>
                <a:rPr lang="el-GR" sz="1500" b="1" baseline="-25000" dirty="0" smtClean="0"/>
                <a:t>γ</a:t>
              </a:r>
              <a:r>
                <a:rPr lang="en-US" sz="1500" b="1" dirty="0" smtClean="0"/>
                <a:t> (</a:t>
              </a:r>
              <a:r>
                <a:rPr lang="en-US" sz="1500" b="1" dirty="0" err="1" smtClean="0"/>
                <a:t>GeV</a:t>
              </a:r>
              <a:r>
                <a:rPr lang="en-US" sz="1500" b="1" dirty="0" smtClean="0"/>
                <a:t>)</a:t>
              </a:r>
              <a:endParaRPr lang="en-GB" sz="1500" b="1" dirty="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 rot="16200000">
            <a:off x="3781086" y="3153117"/>
            <a:ext cx="1752600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t*=-(t-t</a:t>
            </a:r>
            <a:r>
              <a:rPr lang="en-US" sz="1500" b="1" baseline="-25000" dirty="0" smtClean="0"/>
              <a:t>0</a:t>
            </a:r>
            <a:r>
              <a:rPr lang="en-US" sz="1500" b="1" dirty="0" smtClean="0"/>
              <a:t>) (GeV</a:t>
            </a:r>
            <a:r>
              <a:rPr lang="en-US" sz="1500" b="1" baseline="30000" dirty="0" smtClean="0"/>
              <a:t>2</a:t>
            </a:r>
            <a:r>
              <a:rPr lang="en-US" sz="1500" b="1" dirty="0" smtClean="0"/>
              <a:t>/c</a:t>
            </a:r>
            <a:r>
              <a:rPr lang="en-US" sz="1500" b="1" baseline="30000" dirty="0" smtClean="0"/>
              <a:t>4</a:t>
            </a:r>
            <a:r>
              <a:rPr lang="en-US" sz="1500" b="1" dirty="0" smtClean="0"/>
              <a:t>)</a:t>
            </a:r>
            <a:endParaRPr lang="en-GB" sz="1500" b="1" baseline="30000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105117" y="3153118"/>
            <a:ext cx="1752600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t*=-(t-t</a:t>
            </a:r>
            <a:r>
              <a:rPr lang="en-US" sz="1500" b="1" baseline="-25000" dirty="0" smtClean="0"/>
              <a:t>0</a:t>
            </a:r>
            <a:r>
              <a:rPr lang="en-US" sz="1500" b="1" dirty="0" smtClean="0"/>
              <a:t>) (GeV</a:t>
            </a:r>
            <a:r>
              <a:rPr lang="en-US" sz="1500" b="1" baseline="30000" dirty="0" smtClean="0"/>
              <a:t>2</a:t>
            </a:r>
            <a:r>
              <a:rPr lang="en-US" sz="1500" b="1" dirty="0" smtClean="0"/>
              <a:t>/c</a:t>
            </a:r>
            <a:r>
              <a:rPr lang="en-US" sz="1500" b="1" baseline="30000" dirty="0" smtClean="0"/>
              <a:t>4</a:t>
            </a:r>
            <a:r>
              <a:rPr lang="en-US" sz="1500" b="1" dirty="0" smtClean="0"/>
              <a:t>)</a:t>
            </a:r>
            <a:endParaRPr lang="en-GB" sz="1500" b="1" baseline="30000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6E592-3EA9-4D45-80B0-197DDFF5A1B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371600" y="1046202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1.5 &lt; 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l-GR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&lt; 5.5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endParaRPr lang="en-GB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 bins, bin width varies</a:t>
            </a:r>
            <a:endParaRPr lang="en-GB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00600" y="1030813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0.0 &lt; 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t*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-(t-t</a:t>
            </a:r>
            <a:r>
              <a:rPr lang="en-GB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&lt; 2.5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GB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 bins, bin width v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aries</a:t>
            </a:r>
            <a:endParaRPr lang="en-GB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Z:\work_doc\my_presentation\nstar2011\diffXsection_Et_PrtKpK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838200"/>
            <a:ext cx="5570162" cy="5486400"/>
          </a:xfrm>
          <a:prstGeom prst="rect">
            <a:avLst/>
          </a:prstGeom>
          <a:noFill/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Bookman Old Style" pitchFamily="18" charset="0"/>
              </a:rPr>
              <a:t>Differential </a:t>
            </a:r>
            <a:r>
              <a:rPr lang="en-US" dirty="0" smtClean="0"/>
              <a:t>Cross Section</a:t>
            </a:r>
          </a:p>
        </p:txBody>
      </p:sp>
      <p:sp>
        <p:nvSpPr>
          <p:cNvPr id="12" name="Rectangle 11"/>
          <p:cNvSpPr/>
          <p:nvPr/>
        </p:nvSpPr>
        <p:spPr>
          <a:xfrm rot="19530321">
            <a:off x="-44762" y="269855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  <a:latin typeface="Bookman Old Style" pitchFamily="18" charset="0"/>
              </a:rPr>
              <a:t>Proton</a:t>
            </a:r>
            <a:endParaRPr lang="en-US" sz="2500" dirty="0"/>
          </a:p>
        </p:txBody>
      </p:sp>
      <p:sp>
        <p:nvSpPr>
          <p:cNvPr id="13" name="Rectangle 12"/>
          <p:cNvSpPr/>
          <p:nvPr/>
        </p:nvSpPr>
        <p:spPr>
          <a:xfrm>
            <a:off x="152400" y="2596277"/>
            <a:ext cx="3124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1.5 &lt;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&lt; 5.5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endParaRPr lang="en-GB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 bins, bin width 250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MeV</a:t>
            </a:r>
            <a:endParaRPr lang="en-GB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Fit with function of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l-GR" baseline="300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t*</a:t>
            </a:r>
            <a:endParaRPr lang="en-GB" baseline="30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Extrapolate the function and integrate over t* to obtain total cross sections</a:t>
            </a:r>
          </a:p>
          <a:p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2505045" y="1438246"/>
            <a:ext cx="16002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</a:t>
            </a:r>
            <a:r>
              <a:rPr lang="en-US" sz="2000" b="1" dirty="0" err="1" smtClean="0"/>
              <a:t>dσ</a:t>
            </a:r>
            <a:r>
              <a:rPr lang="en-US" sz="2000" b="1" dirty="0" smtClean="0"/>
              <a:t>/</a:t>
            </a:r>
            <a:r>
              <a:rPr lang="en-US" sz="2000" b="1" dirty="0" err="1" smtClean="0"/>
              <a:t>dt</a:t>
            </a:r>
            <a:r>
              <a:rPr lang="en-US" sz="2000" b="1" dirty="0" smtClean="0"/>
              <a:t>*  (µb)</a:t>
            </a:r>
            <a:endParaRPr lang="en-GB" sz="2000" b="1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0" y="6324600"/>
            <a:ext cx="12954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t* (</a:t>
            </a:r>
            <a:r>
              <a:rPr lang="en-GB" sz="2000" b="1" dirty="0" err="1" smtClean="0">
                <a:solidFill>
                  <a:srgbClr val="000000"/>
                </a:solidFill>
              </a:rPr>
              <a:t>Ge</a:t>
            </a:r>
            <a:r>
              <a:rPr lang="en-US" sz="2000" b="1" dirty="0" smtClean="0"/>
              <a:t>V</a:t>
            </a:r>
            <a:r>
              <a:rPr lang="en-US" sz="2000" b="1" baseline="30000" dirty="0" smtClean="0"/>
              <a:t>2</a:t>
            </a:r>
            <a:r>
              <a:rPr lang="en-GB" sz="2000" b="1" dirty="0" smtClean="0">
                <a:solidFill>
                  <a:srgbClr val="000000"/>
                </a:solidFill>
              </a:rPr>
              <a:t>)</a:t>
            </a:r>
            <a:endParaRPr lang="en-US" sz="2000" b="1" baseline="300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04800" y="1447800"/>
            <a:ext cx="1600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dσ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endParaRPr lang="en-US" sz="3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6E592-3EA9-4D45-80B0-197DDFF5A1B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713158" y="-76200"/>
            <a:ext cx="177324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Preliminary</a:t>
            </a:r>
            <a:endParaRPr lang="en-US" sz="25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Bookman Old Style" pitchFamily="18" charset="0"/>
              </a:rPr>
              <a:t>Differential </a:t>
            </a:r>
            <a:r>
              <a:rPr lang="en-US" dirty="0" smtClean="0"/>
              <a:t>Cross Section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2428845" y="1438245"/>
            <a:ext cx="16002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</a:t>
            </a:r>
            <a:r>
              <a:rPr lang="en-US" sz="2000" b="1" dirty="0" err="1" smtClean="0"/>
              <a:t>dσ</a:t>
            </a:r>
            <a:r>
              <a:rPr lang="en-US" sz="2000" b="1" dirty="0" smtClean="0"/>
              <a:t>/</a:t>
            </a:r>
            <a:r>
              <a:rPr lang="en-US" sz="2000" b="1" dirty="0" err="1" smtClean="0"/>
              <a:t>dt</a:t>
            </a:r>
            <a:r>
              <a:rPr lang="en-US" sz="2000" b="1" dirty="0" smtClean="0"/>
              <a:t> * (µb)</a:t>
            </a:r>
            <a:endParaRPr lang="en-GB" sz="2000" b="1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8" name="Rectangle 7"/>
          <p:cNvSpPr/>
          <p:nvPr/>
        </p:nvSpPr>
        <p:spPr>
          <a:xfrm rot="19530321">
            <a:off x="-76742" y="280574"/>
            <a:ext cx="1691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chemeClr val="accent6"/>
                </a:solidFill>
                <a:latin typeface="Bookman Old Style" pitchFamily="18" charset="0"/>
              </a:rPr>
              <a:t>Neutron</a:t>
            </a:r>
            <a:endParaRPr lang="en-US" sz="2500" dirty="0">
              <a:solidFill>
                <a:schemeClr val="accent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2438400"/>
            <a:ext cx="3124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1.5 &lt;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&lt; 5.5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endParaRPr lang="en-GB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 bins, bin width varies.</a:t>
            </a:r>
          </a:p>
          <a:p>
            <a:pPr>
              <a:buFont typeface="Arial" pitchFamily="34" charset="0"/>
              <a:buChar char="•"/>
            </a:pP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Fit with function of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l-GR" baseline="300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t*</a:t>
            </a:r>
            <a:endParaRPr lang="en-GB" baseline="30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Extrapolate the function and integrate over t* to obtain total cross sections</a:t>
            </a:r>
          </a:p>
          <a:p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6E592-3EA9-4D45-80B0-197DDFF5A1B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20000" y="6324600"/>
            <a:ext cx="12954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t* (</a:t>
            </a:r>
            <a:r>
              <a:rPr lang="en-GB" sz="2000" b="1" dirty="0" err="1" smtClean="0">
                <a:solidFill>
                  <a:srgbClr val="000000"/>
                </a:solidFill>
              </a:rPr>
              <a:t>Ge</a:t>
            </a:r>
            <a:r>
              <a:rPr lang="en-US" sz="2000" b="1" dirty="0" smtClean="0"/>
              <a:t>V</a:t>
            </a:r>
            <a:r>
              <a:rPr lang="en-US" sz="2000" b="1" baseline="30000" dirty="0" smtClean="0"/>
              <a:t>2</a:t>
            </a:r>
            <a:r>
              <a:rPr lang="en-GB" sz="2000" b="1" dirty="0" smtClean="0">
                <a:solidFill>
                  <a:srgbClr val="000000"/>
                </a:solidFill>
              </a:rPr>
              <a:t>)</a:t>
            </a:r>
            <a:endParaRPr lang="en-US" sz="2000" b="1" baseline="30000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304800" y="1447800"/>
            <a:ext cx="1600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dσ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endParaRPr lang="en-US" sz="3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Z:\work_doc\my_presentation\nstar2011\diffXsection_Et_PrtK0K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516" y="838200"/>
            <a:ext cx="5563084" cy="54864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713158" y="-76200"/>
            <a:ext cx="177324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Preliminary</a:t>
            </a:r>
            <a:endParaRPr lang="en-US" sz="25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Bookman Old Style" pitchFamily="18" charset="0"/>
              </a:rPr>
              <a:t>t-slope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6E592-3EA9-4D45-80B0-197DDFF5A1B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026" name="Picture 2" descr="Z:\work_doc\my_presentation\nstar2011\tslop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9298" y="990600"/>
            <a:ext cx="5624502" cy="5486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713158" y="-76200"/>
            <a:ext cx="177324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Preliminary</a:t>
            </a:r>
            <a:endParaRPr lang="en-US" sz="25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Bookman Old Style" pitchFamily="18" charset="0"/>
              </a:rPr>
              <a:t>Total Cross Section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6E592-3EA9-4D45-80B0-197DDFF5A1B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6387" name="Picture 3" descr="Z:\work_doc\my_presentation\nstar2011\totalXsect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3998" y="914400"/>
            <a:ext cx="5637402" cy="5486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713158" y="-76200"/>
            <a:ext cx="177324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Preliminary</a:t>
            </a:r>
            <a:endParaRPr lang="en-US" sz="25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Z:\work_doc\my_presentation\nstar2011\countpkm_PrtKpKm_EthetaKC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621" y="2423160"/>
            <a:ext cx="7730579" cy="3749040"/>
          </a:xfrm>
          <a:prstGeom prst="rect">
            <a:avLst/>
          </a:prstGeom>
          <a:noFill/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Bookman Old Style" pitchFamily="18" charset="0"/>
              </a:rPr>
              <a:t>Kinematic Distribution</a:t>
            </a:r>
          </a:p>
        </p:txBody>
      </p:sp>
      <p:sp>
        <p:nvSpPr>
          <p:cNvPr id="11" name="Rectangle 10"/>
          <p:cNvSpPr/>
          <p:nvPr/>
        </p:nvSpPr>
        <p:spPr>
          <a:xfrm rot="19530321">
            <a:off x="-44762" y="269855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  <a:latin typeface="Bookman Old Style" pitchFamily="18" charset="0"/>
              </a:rPr>
              <a:t>Proton</a:t>
            </a:r>
            <a:endParaRPr lang="en-US" sz="2500" dirty="0">
              <a:solidFill>
                <a:srgbClr val="00B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00600" y="1030813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 &lt; </a:t>
            </a:r>
            <a:r>
              <a:rPr lang="el-G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 120</a:t>
            </a:r>
            <a:r>
              <a:rPr lang="en-GB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 bins, bin width v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aries</a:t>
            </a:r>
            <a:endParaRPr lang="en-GB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685800" y="2057400"/>
            <a:ext cx="7772400" cy="4380875"/>
            <a:chOff x="685800" y="1276290"/>
            <a:chExt cx="7772400" cy="4380875"/>
          </a:xfrm>
        </p:grpSpPr>
        <p:sp>
          <p:nvSpPr>
            <p:cNvPr id="17" name="TextBox 16"/>
            <p:cNvSpPr txBox="1"/>
            <p:nvPr/>
          </p:nvSpPr>
          <p:spPr>
            <a:xfrm>
              <a:off x="3276600" y="5334000"/>
              <a:ext cx="1066800" cy="323165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500" b="1" dirty="0" smtClean="0"/>
                <a:t>E</a:t>
              </a:r>
              <a:r>
                <a:rPr lang="el-GR" sz="1500" b="1" baseline="-25000" dirty="0" smtClean="0"/>
                <a:t>γ</a:t>
              </a:r>
              <a:r>
                <a:rPr lang="en-US" sz="1500" b="1" dirty="0" smtClean="0"/>
                <a:t> (</a:t>
              </a:r>
              <a:r>
                <a:rPr lang="en-US" sz="1500" b="1" dirty="0" err="1" smtClean="0"/>
                <a:t>GeV</a:t>
              </a:r>
              <a:r>
                <a:rPr lang="en-US" sz="1500" b="1" dirty="0" smtClean="0"/>
                <a:t>)</a:t>
              </a:r>
              <a:endParaRPr lang="en-GB" sz="1500" b="1" dirty="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5800" y="1276290"/>
              <a:ext cx="7772400" cy="4001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             Data                                          Simulation</a:t>
              </a:r>
              <a:endParaRPr lang="en-GB" sz="2000" b="1" dirty="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15200" y="5334000"/>
              <a:ext cx="1066800" cy="323165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500" b="1" dirty="0" smtClean="0"/>
                <a:t>E</a:t>
              </a:r>
              <a:r>
                <a:rPr lang="el-GR" sz="1500" b="1" baseline="-25000" dirty="0" smtClean="0"/>
                <a:t>γ</a:t>
              </a:r>
              <a:r>
                <a:rPr lang="en-US" sz="1500" b="1" dirty="0" smtClean="0"/>
                <a:t> (</a:t>
              </a:r>
              <a:r>
                <a:rPr lang="en-US" sz="1500" b="1" dirty="0" err="1" smtClean="0"/>
                <a:t>GeV</a:t>
              </a:r>
              <a:r>
                <a:rPr lang="en-US" sz="1500" b="1" dirty="0" smtClean="0"/>
                <a:t>)</a:t>
              </a:r>
              <a:endParaRPr lang="en-GB" sz="1500" b="1" dirty="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 rot="16200000">
            <a:off x="4334219" y="2581617"/>
            <a:ext cx="609600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l-GR" sz="1500" dirty="0" smtClean="0">
                <a:solidFill>
                  <a:srgbClr val="000000"/>
                </a:solidFill>
              </a:rPr>
              <a:t>θ</a:t>
            </a:r>
            <a:r>
              <a:rPr lang="en-US" sz="1500" baseline="-25000" dirty="0" smtClean="0">
                <a:solidFill>
                  <a:srgbClr val="000000"/>
                </a:solidFill>
              </a:rPr>
              <a:t>K</a:t>
            </a:r>
            <a:r>
              <a:rPr lang="en-US" sz="1500" baseline="30000" dirty="0" smtClean="0">
                <a:solidFill>
                  <a:srgbClr val="000000"/>
                </a:solidFill>
              </a:rPr>
              <a:t>CM</a:t>
            </a:r>
            <a:r>
              <a:rPr lang="en-US" sz="1500" b="1" dirty="0" smtClean="0"/>
              <a:t> </a:t>
            </a:r>
            <a:endParaRPr lang="en-GB" sz="1500" b="1" baseline="30000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409919" y="2619717"/>
            <a:ext cx="685798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l-GR" sz="1500" dirty="0" smtClean="0">
                <a:solidFill>
                  <a:srgbClr val="000000"/>
                </a:solidFill>
              </a:rPr>
              <a:t>θ</a:t>
            </a:r>
            <a:r>
              <a:rPr lang="en-US" sz="1500" baseline="-25000" dirty="0" smtClean="0">
                <a:solidFill>
                  <a:srgbClr val="000000"/>
                </a:solidFill>
              </a:rPr>
              <a:t>K</a:t>
            </a:r>
            <a:r>
              <a:rPr lang="en-US" sz="1500" baseline="30000" dirty="0" smtClean="0">
                <a:solidFill>
                  <a:srgbClr val="000000"/>
                </a:solidFill>
              </a:rPr>
              <a:t>CM</a:t>
            </a:r>
            <a:r>
              <a:rPr lang="en-US" sz="1500" b="1" dirty="0" smtClean="0"/>
              <a:t> </a:t>
            </a:r>
            <a:endParaRPr lang="en-GB" sz="1500" b="1" baseline="30000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6E592-3EA9-4D45-80B0-197DDFF5A1B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371600" y="1046202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1.5 &lt; 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l-GR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 5.5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endParaRPr lang="en-GB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 bins, bin width 250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MeV</a:t>
            </a:r>
            <a:endParaRPr lang="en-GB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Bookman Old Style" pitchFamily="18" charset="0"/>
              </a:rPr>
              <a:t>Physics Motivation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533400" y="3657600"/>
            <a:ext cx="83058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50000"/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Its production mechanism is poorly understood due to lack of data.</a:t>
            </a:r>
          </a:p>
          <a:p>
            <a:pPr marL="342900" indent="-342900">
              <a:lnSpc>
                <a:spcPct val="150000"/>
              </a:lnSpc>
              <a:buSzPct val="15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Existing data suggest dominance of t-channel processes and K, K* exchange.</a:t>
            </a:r>
          </a:p>
          <a:p>
            <a:pPr marL="342900" indent="-342900">
              <a:lnSpc>
                <a:spcPct val="150000"/>
              </a:lnSpc>
              <a:buSzPct val="150000"/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Several model predictions 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total and differential cross sections are available.</a:t>
            </a:r>
          </a:p>
          <a:p>
            <a:pPr marL="342900" indent="-342900">
              <a:lnSpc>
                <a:spcPct val="150000"/>
              </a:lnSpc>
              <a:buSzPct val="150000"/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Measurement 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 cross section and decay angular distribution can provide constraints on model prediction and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insights into the production mechanism.</a:t>
            </a:r>
          </a:p>
          <a:p>
            <a:pPr marL="342900" indent="-342900">
              <a:lnSpc>
                <a:spcPct val="150000"/>
              </a:lnSpc>
              <a:buSzPct val="150000"/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Possible missing N* resonances may decay through strange channels.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19200" y="12192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800" b="1" dirty="0" smtClean="0">
                <a:latin typeface="Times New Roman" pitchFamily="18" charset="0"/>
                <a:cs typeface="Times New Roman" pitchFamily="18" charset="0"/>
              </a:rPr>
              <a:t>Λ(1520)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		            	        I(</a:t>
            </a:r>
            <a:r>
              <a:rPr lang="en-US" sz="1800" b="1" baseline="-25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J </a:t>
            </a:r>
            <a:r>
              <a:rPr lang="en-US" sz="1800" b="1" baseline="30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800" b="1" baseline="-25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) = 0(</a:t>
            </a:r>
            <a:r>
              <a:rPr lang="en-US" sz="1800" b="1" baseline="-25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3/2 </a:t>
            </a:r>
            <a:r>
              <a:rPr lang="en-US" sz="1800" b="1" baseline="30000" dirty="0" smtClean="0">
                <a:latin typeface="Times New Roman" pitchFamily="18" charset="0"/>
                <a:cs typeface="Times New Roman" pitchFamily="18" charset="0"/>
              </a:rPr>
              <a:t>− </a:t>
            </a:r>
            <a:r>
              <a:rPr lang="en-US" sz="1800" b="1" baseline="-25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)     </a:t>
            </a:r>
          </a:p>
          <a:p>
            <a:pPr eaLnBrk="1" hangingPunct="1"/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Mass m = 1519.5</a:t>
            </a:r>
            <a:r>
              <a:rPr lang="en-US" sz="1800" b="1" baseline="-25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en-US" sz="1800" b="1" baseline="-25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1.0 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         Full width Γ  = 15.6</a:t>
            </a:r>
            <a:r>
              <a:rPr lang="en-US" sz="1800" b="1" baseline="-25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en-US" sz="1800" b="1" baseline="-25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1.0 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    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E7D3F-349E-4CEF-8E7C-775283E72E4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2050" name="Picture 2" descr="C:\Users\zhao\Pictures\inkscape_pasted_image_20100627_00365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981200"/>
            <a:ext cx="3336393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Z:\work_doc\my_presentation\nstar2011\countpkm_PrtK0Km_EthetaKC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621" y="2423160"/>
            <a:ext cx="7730579" cy="3749040"/>
          </a:xfrm>
          <a:prstGeom prst="rect">
            <a:avLst/>
          </a:prstGeom>
          <a:noFill/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Bookman Old Style" pitchFamily="18" charset="0"/>
              </a:rPr>
              <a:t>Kinematic Distribution</a:t>
            </a:r>
          </a:p>
        </p:txBody>
      </p:sp>
      <p:sp>
        <p:nvSpPr>
          <p:cNvPr id="11" name="Rectangle 10"/>
          <p:cNvSpPr/>
          <p:nvPr/>
        </p:nvSpPr>
        <p:spPr>
          <a:xfrm rot="19530321">
            <a:off x="-177810" y="269855"/>
            <a:ext cx="1691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chemeClr val="accent6"/>
                </a:solidFill>
                <a:latin typeface="Bookman Old Style" pitchFamily="18" charset="0"/>
              </a:rPr>
              <a:t>Neutron</a:t>
            </a:r>
            <a:endParaRPr lang="en-US" sz="2500" dirty="0">
              <a:solidFill>
                <a:schemeClr val="accent6"/>
              </a:solidFill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685800" y="2057400"/>
            <a:ext cx="7772400" cy="4209365"/>
            <a:chOff x="685800" y="1276290"/>
            <a:chExt cx="7772400" cy="4209365"/>
          </a:xfrm>
        </p:grpSpPr>
        <p:sp>
          <p:nvSpPr>
            <p:cNvPr id="17" name="TextBox 16"/>
            <p:cNvSpPr txBox="1"/>
            <p:nvPr/>
          </p:nvSpPr>
          <p:spPr>
            <a:xfrm>
              <a:off x="3276600" y="5144125"/>
              <a:ext cx="1066800" cy="323165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500" b="1" dirty="0" smtClean="0"/>
                <a:t>E</a:t>
              </a:r>
              <a:r>
                <a:rPr lang="el-GR" sz="1500" b="1" baseline="-25000" dirty="0" smtClean="0"/>
                <a:t>γ</a:t>
              </a:r>
              <a:r>
                <a:rPr lang="en-US" sz="1500" b="1" dirty="0" smtClean="0"/>
                <a:t> (</a:t>
              </a:r>
              <a:r>
                <a:rPr lang="en-US" sz="1500" b="1" dirty="0" err="1" smtClean="0"/>
                <a:t>GeV</a:t>
              </a:r>
              <a:r>
                <a:rPr lang="en-US" sz="1500" b="1" dirty="0" smtClean="0"/>
                <a:t>)</a:t>
              </a:r>
              <a:endParaRPr lang="en-GB" sz="1500" b="1" dirty="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5800" y="1276290"/>
              <a:ext cx="7772400" cy="4001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             Data                                          Simulation</a:t>
              </a:r>
              <a:endParaRPr lang="en-GB" sz="2000" b="1" dirty="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15200" y="5162490"/>
              <a:ext cx="1066800" cy="323165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500" b="1" dirty="0" smtClean="0"/>
                <a:t>E</a:t>
              </a:r>
              <a:r>
                <a:rPr lang="el-GR" sz="1500" b="1" baseline="-25000" dirty="0" smtClean="0"/>
                <a:t>γ</a:t>
              </a:r>
              <a:r>
                <a:rPr lang="en-US" sz="1500" b="1" dirty="0" smtClean="0"/>
                <a:t> (</a:t>
              </a:r>
              <a:r>
                <a:rPr lang="en-US" sz="1500" b="1" dirty="0" err="1" smtClean="0"/>
                <a:t>GeV</a:t>
              </a:r>
              <a:r>
                <a:rPr lang="en-US" sz="1500" b="1" dirty="0" smtClean="0"/>
                <a:t>)</a:t>
              </a:r>
              <a:endParaRPr lang="en-GB" sz="1500" b="1" dirty="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6E592-3EA9-4D45-80B0-197DDFF5A1B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371600" y="1046202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1.5 &lt; 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l-GR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&lt; 5.5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endParaRPr lang="en-GB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 bins, bin width varies</a:t>
            </a:r>
            <a:endParaRPr lang="en-GB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00600" y="1030813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l-G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 120</a:t>
            </a:r>
            <a:r>
              <a:rPr lang="en-GB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 bins, bin width v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aries</a:t>
            </a:r>
            <a:endParaRPr lang="en-GB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4334219" y="2581617"/>
            <a:ext cx="609600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l-GR" sz="1500" dirty="0" smtClean="0">
                <a:solidFill>
                  <a:srgbClr val="000000"/>
                </a:solidFill>
              </a:rPr>
              <a:t>θ</a:t>
            </a:r>
            <a:r>
              <a:rPr lang="en-US" sz="1500" baseline="-25000" dirty="0" smtClean="0">
                <a:solidFill>
                  <a:srgbClr val="000000"/>
                </a:solidFill>
              </a:rPr>
              <a:t>K</a:t>
            </a:r>
            <a:r>
              <a:rPr lang="en-US" sz="1500" baseline="30000" dirty="0" smtClean="0">
                <a:solidFill>
                  <a:srgbClr val="000000"/>
                </a:solidFill>
              </a:rPr>
              <a:t>CM</a:t>
            </a:r>
            <a:r>
              <a:rPr lang="en-US" sz="1500" b="1" dirty="0" smtClean="0"/>
              <a:t> </a:t>
            </a:r>
            <a:endParaRPr lang="en-GB" sz="1500" b="1" baseline="30000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409919" y="2619717"/>
            <a:ext cx="685798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l-GR" sz="1500" dirty="0" smtClean="0">
                <a:solidFill>
                  <a:srgbClr val="000000"/>
                </a:solidFill>
              </a:rPr>
              <a:t>θ</a:t>
            </a:r>
            <a:r>
              <a:rPr lang="en-US" sz="1500" baseline="-25000" dirty="0" smtClean="0">
                <a:solidFill>
                  <a:srgbClr val="000000"/>
                </a:solidFill>
              </a:rPr>
              <a:t>K</a:t>
            </a:r>
            <a:r>
              <a:rPr lang="en-US" sz="1500" baseline="30000" dirty="0" smtClean="0">
                <a:solidFill>
                  <a:srgbClr val="000000"/>
                </a:solidFill>
              </a:rPr>
              <a:t>CM</a:t>
            </a:r>
            <a:r>
              <a:rPr lang="en-US" sz="1500" b="1" dirty="0" smtClean="0"/>
              <a:t> </a:t>
            </a:r>
            <a:endParaRPr lang="en-GB" sz="1500" b="1" baseline="30000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:\work_doc\my_presentation\nstar2011\diffXsection_thetaKCME_PrtKpK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316" y="838200"/>
            <a:ext cx="5563084" cy="5486400"/>
          </a:xfrm>
          <a:prstGeom prst="rect">
            <a:avLst/>
          </a:prstGeom>
          <a:noFill/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Bookman Old Style" pitchFamily="18" charset="0"/>
              </a:rPr>
              <a:t>Differential </a:t>
            </a:r>
            <a:r>
              <a:rPr lang="en-US" dirty="0" smtClean="0"/>
              <a:t>Cross Section</a:t>
            </a:r>
          </a:p>
        </p:txBody>
      </p:sp>
      <p:sp>
        <p:nvSpPr>
          <p:cNvPr id="12" name="Rectangle 11"/>
          <p:cNvSpPr/>
          <p:nvPr/>
        </p:nvSpPr>
        <p:spPr>
          <a:xfrm rot="19530321">
            <a:off x="-44762" y="269855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  <a:latin typeface="Bookman Old Style" pitchFamily="18" charset="0"/>
              </a:rPr>
              <a:t>Proton</a:t>
            </a:r>
            <a:endParaRPr lang="en-US" sz="2500" dirty="0"/>
          </a:p>
        </p:txBody>
      </p:sp>
      <p:sp>
        <p:nvSpPr>
          <p:cNvPr id="13" name="Rectangle 12"/>
          <p:cNvSpPr/>
          <p:nvPr/>
        </p:nvSpPr>
        <p:spPr>
          <a:xfrm>
            <a:off x="152400" y="2596277"/>
            <a:ext cx="3124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40</a:t>
            </a:r>
            <a:r>
              <a:rPr lang="en-GB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el-G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&lt; 120</a:t>
            </a:r>
            <a:r>
              <a:rPr lang="en-GB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 bins, bin width varies</a:t>
            </a:r>
          </a:p>
          <a:p>
            <a:pPr>
              <a:buFont typeface="Arial" pitchFamily="34" charset="0"/>
              <a:buChar char="•"/>
            </a:pP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No sign of resonance structure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within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the statistics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2333656" y="1552545"/>
            <a:ext cx="1828799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dσ</a:t>
            </a:r>
            <a:r>
              <a:rPr lang="en-US" sz="2000" b="1" dirty="0" smtClean="0"/>
              <a:t>/d</a:t>
            </a:r>
            <a:r>
              <a:rPr lang="el-GR" sz="2000" b="1" dirty="0" smtClean="0">
                <a:solidFill>
                  <a:srgbClr val="000000"/>
                </a:solidFill>
              </a:rPr>
              <a:t>θ</a:t>
            </a:r>
            <a:r>
              <a:rPr lang="en-US" sz="2000" b="1" baseline="-25000" dirty="0" smtClean="0">
                <a:solidFill>
                  <a:srgbClr val="000000"/>
                </a:solidFill>
              </a:rPr>
              <a:t>K</a:t>
            </a:r>
            <a:r>
              <a:rPr lang="en-US" sz="2000" b="1" baseline="30000" dirty="0" smtClean="0">
                <a:solidFill>
                  <a:srgbClr val="000000"/>
                </a:solidFill>
              </a:rPr>
              <a:t>CM </a:t>
            </a:r>
            <a:r>
              <a:rPr lang="en-US" sz="2000" b="1" dirty="0" smtClean="0"/>
              <a:t>(µb)</a:t>
            </a:r>
            <a:endParaRPr lang="en-GB" sz="2000" b="1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43800" y="6324600"/>
            <a:ext cx="12192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</a:t>
            </a:r>
            <a:r>
              <a:rPr lang="en-GB" sz="2000" b="1" dirty="0" err="1" smtClean="0">
                <a:solidFill>
                  <a:srgbClr val="000000"/>
                </a:solidFill>
              </a:rPr>
              <a:t>E</a:t>
            </a:r>
            <a:r>
              <a:rPr lang="en-GB" sz="2000" b="1" baseline="-25000" dirty="0" err="1" smtClean="0">
                <a:solidFill>
                  <a:srgbClr val="000000"/>
                </a:solidFill>
                <a:latin typeface="Symbol" pitchFamily="18" charset="2"/>
              </a:rPr>
              <a:t>g</a:t>
            </a:r>
            <a:r>
              <a:rPr lang="en-GB" sz="2000" b="1" baseline="-25000" dirty="0" smtClean="0">
                <a:solidFill>
                  <a:srgbClr val="000000"/>
                </a:solidFill>
                <a:latin typeface="Symbol" pitchFamily="18" charset="2"/>
              </a:rPr>
              <a:t> </a:t>
            </a:r>
            <a:r>
              <a:rPr lang="en-US" sz="2000" b="1" dirty="0" smtClean="0"/>
              <a:t>(</a:t>
            </a:r>
            <a:r>
              <a:rPr lang="en-GB" sz="2000" b="1" dirty="0" err="1" smtClean="0">
                <a:solidFill>
                  <a:srgbClr val="000000"/>
                </a:solidFill>
              </a:rPr>
              <a:t>Ge</a:t>
            </a:r>
            <a:r>
              <a:rPr lang="en-US" sz="2000" b="1" dirty="0" smtClean="0"/>
              <a:t>V</a:t>
            </a:r>
            <a:r>
              <a:rPr lang="en-GB" sz="2000" b="1" dirty="0" smtClean="0">
                <a:solidFill>
                  <a:srgbClr val="000000"/>
                </a:solidFill>
              </a:rPr>
              <a:t>)</a:t>
            </a:r>
            <a:endParaRPr lang="en-US" sz="2000" b="1" baseline="300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04800" y="1447800"/>
            <a:ext cx="2209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dσ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/d</a:t>
            </a:r>
            <a:r>
              <a:rPr lang="el-GR" sz="3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30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0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en-US" sz="3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6E592-3EA9-4D45-80B0-197DDFF5A1B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13158" y="-76200"/>
            <a:ext cx="177324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Preliminary</a:t>
            </a:r>
            <a:endParaRPr lang="en-US" sz="25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Z:\work_doc\my_presentation\nstar2011\diffXsection_thetaKCME_PrtK0K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316" y="838200"/>
            <a:ext cx="5563084" cy="5486400"/>
          </a:xfrm>
          <a:prstGeom prst="rect">
            <a:avLst/>
          </a:prstGeom>
          <a:noFill/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Bookman Old Style" pitchFamily="18" charset="0"/>
              </a:rPr>
              <a:t>Differential </a:t>
            </a:r>
            <a:r>
              <a:rPr lang="en-US" dirty="0" smtClean="0"/>
              <a:t>Cross Section</a:t>
            </a:r>
          </a:p>
        </p:txBody>
      </p:sp>
      <p:sp>
        <p:nvSpPr>
          <p:cNvPr id="8" name="Rectangle 7"/>
          <p:cNvSpPr/>
          <p:nvPr/>
        </p:nvSpPr>
        <p:spPr>
          <a:xfrm rot="19530321">
            <a:off x="-76742" y="280574"/>
            <a:ext cx="1691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chemeClr val="accent6"/>
                </a:solidFill>
                <a:latin typeface="Bookman Old Style" pitchFamily="18" charset="0"/>
              </a:rPr>
              <a:t>Neutron</a:t>
            </a:r>
            <a:endParaRPr lang="en-US" sz="2500" dirty="0">
              <a:solidFill>
                <a:schemeClr val="accent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2333656" y="1552545"/>
            <a:ext cx="1828799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dσ</a:t>
            </a:r>
            <a:r>
              <a:rPr lang="en-US" sz="2000" b="1" dirty="0" smtClean="0"/>
              <a:t>/d</a:t>
            </a:r>
            <a:r>
              <a:rPr lang="el-GR" sz="2000" b="1" dirty="0" smtClean="0">
                <a:solidFill>
                  <a:srgbClr val="000000"/>
                </a:solidFill>
              </a:rPr>
              <a:t>θ</a:t>
            </a:r>
            <a:r>
              <a:rPr lang="en-US" sz="2000" b="1" baseline="-25000" dirty="0" smtClean="0">
                <a:solidFill>
                  <a:srgbClr val="000000"/>
                </a:solidFill>
              </a:rPr>
              <a:t>K</a:t>
            </a:r>
            <a:r>
              <a:rPr lang="en-US" sz="2000" b="1" baseline="30000" dirty="0" smtClean="0">
                <a:solidFill>
                  <a:srgbClr val="000000"/>
                </a:solidFill>
              </a:rPr>
              <a:t>CM </a:t>
            </a:r>
            <a:r>
              <a:rPr lang="en-US" sz="2000" b="1" dirty="0" smtClean="0"/>
              <a:t>(µb)</a:t>
            </a:r>
            <a:endParaRPr lang="en-GB" sz="2000" b="1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43800" y="6324600"/>
            <a:ext cx="12192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</a:t>
            </a:r>
            <a:r>
              <a:rPr lang="en-GB" sz="2000" b="1" dirty="0" err="1" smtClean="0">
                <a:solidFill>
                  <a:srgbClr val="000000"/>
                </a:solidFill>
              </a:rPr>
              <a:t>E</a:t>
            </a:r>
            <a:r>
              <a:rPr lang="en-GB" sz="2000" b="1" baseline="-25000" dirty="0" err="1" smtClean="0">
                <a:solidFill>
                  <a:srgbClr val="000000"/>
                </a:solidFill>
                <a:latin typeface="Symbol" pitchFamily="18" charset="2"/>
              </a:rPr>
              <a:t>g</a:t>
            </a:r>
            <a:r>
              <a:rPr lang="en-GB" sz="2000" b="1" baseline="-25000" dirty="0" smtClean="0">
                <a:solidFill>
                  <a:srgbClr val="000000"/>
                </a:solidFill>
                <a:latin typeface="Symbol" pitchFamily="18" charset="2"/>
              </a:rPr>
              <a:t> </a:t>
            </a:r>
            <a:r>
              <a:rPr lang="en-US" sz="2000" b="1" dirty="0" smtClean="0"/>
              <a:t>(</a:t>
            </a:r>
            <a:r>
              <a:rPr lang="en-GB" sz="2000" b="1" dirty="0" err="1" smtClean="0">
                <a:solidFill>
                  <a:srgbClr val="000000"/>
                </a:solidFill>
              </a:rPr>
              <a:t>Ge</a:t>
            </a:r>
            <a:r>
              <a:rPr lang="en-US" sz="2000" b="1" dirty="0" smtClean="0"/>
              <a:t>V</a:t>
            </a:r>
            <a:r>
              <a:rPr lang="en-GB" sz="2000" b="1" dirty="0" smtClean="0">
                <a:solidFill>
                  <a:srgbClr val="000000"/>
                </a:solidFill>
              </a:rPr>
              <a:t>)</a:t>
            </a:r>
            <a:endParaRPr lang="en-US" sz="2000" b="1" baseline="30000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6E592-3EA9-4D45-80B0-197DDFF5A1B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4800" y="1447800"/>
            <a:ext cx="2209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dσ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/d</a:t>
            </a:r>
            <a:r>
              <a:rPr lang="el-GR" sz="3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30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0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en-US" sz="3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2596277"/>
            <a:ext cx="3124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en-GB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el-G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&lt; 120</a:t>
            </a:r>
            <a:r>
              <a:rPr lang="en-GB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 bins, bin width varies</a:t>
            </a:r>
          </a:p>
          <a:p>
            <a:pPr>
              <a:buFont typeface="Arial" pitchFamily="34" charset="0"/>
              <a:buChar char="•"/>
            </a:pP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No sign of resonance structure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within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the statistics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13158" y="-76200"/>
            <a:ext cx="177324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Preliminary</a:t>
            </a:r>
            <a:endParaRPr lang="en-US" sz="25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Z:\work_doc\my_presentation\nstar2011\diffXsection_EcosThetaKmGJ_PrtKpK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838200"/>
            <a:ext cx="5563084" cy="5486400"/>
          </a:xfrm>
          <a:prstGeom prst="rect">
            <a:avLst/>
          </a:prstGeom>
          <a:noFill/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Bookman Old Style" pitchFamily="18" charset="0"/>
              </a:rPr>
              <a:t>Decay Angle Distribution</a:t>
            </a:r>
            <a:endParaRPr lang="en-US" dirty="0" smtClean="0"/>
          </a:p>
        </p:txBody>
      </p:sp>
      <p:sp>
        <p:nvSpPr>
          <p:cNvPr id="12" name="Rectangle 11"/>
          <p:cNvSpPr/>
          <p:nvPr/>
        </p:nvSpPr>
        <p:spPr>
          <a:xfrm rot="19530321">
            <a:off x="-44762" y="269855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  <a:latin typeface="Bookman Old Style" pitchFamily="18" charset="0"/>
              </a:rPr>
              <a:t>Proton</a:t>
            </a:r>
            <a:endParaRPr lang="en-US" sz="2500" dirty="0"/>
          </a:p>
        </p:txBody>
      </p:sp>
      <p:sp>
        <p:nvSpPr>
          <p:cNvPr id="13" name="Rectangle 12"/>
          <p:cNvSpPr/>
          <p:nvPr/>
        </p:nvSpPr>
        <p:spPr>
          <a:xfrm>
            <a:off x="152400" y="1828800"/>
            <a:ext cx="327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1.5 &lt;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&lt; 5.5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endParaRPr lang="en-GB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 bins, bin width 250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MeV</a:t>
            </a:r>
            <a:endParaRPr lang="en-GB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Mixture of K and K* exchange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91400" y="6324600"/>
            <a:ext cx="13716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</a:t>
            </a:r>
            <a:r>
              <a:rPr lang="en-GB" sz="2000" b="1" dirty="0" err="1" smtClean="0">
                <a:solidFill>
                  <a:srgbClr val="000000"/>
                </a:solidFill>
              </a:rPr>
              <a:t>cos</a:t>
            </a:r>
            <a:r>
              <a:rPr lang="el-GR" sz="2000" b="1" dirty="0" smtClean="0">
                <a:solidFill>
                  <a:srgbClr val="000000"/>
                </a:solidFill>
              </a:rPr>
              <a:t>θ</a:t>
            </a:r>
            <a:r>
              <a:rPr lang="en-US" sz="2000" b="1" baseline="-25000" dirty="0" smtClean="0">
                <a:solidFill>
                  <a:srgbClr val="000000"/>
                </a:solidFill>
              </a:rPr>
              <a:t>K</a:t>
            </a:r>
            <a:r>
              <a:rPr lang="en-US" sz="2000" b="1" baseline="30000" dirty="0" smtClean="0">
                <a:solidFill>
                  <a:srgbClr val="000000"/>
                </a:solidFill>
              </a:rPr>
              <a:t>-GJ</a:t>
            </a:r>
            <a:endParaRPr lang="en-US" sz="2000" b="1" baseline="300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04800" y="1198602"/>
            <a:ext cx="2438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dσ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/d</a:t>
            </a:r>
            <a:r>
              <a:rPr lang="en-GB" sz="3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sz="3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30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0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-GJ</a:t>
            </a:r>
            <a:endParaRPr lang="en-US" sz="3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2333656" y="1552545"/>
            <a:ext cx="1828799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dσ</a:t>
            </a:r>
            <a:r>
              <a:rPr lang="en-US" sz="2000" b="1" dirty="0" smtClean="0"/>
              <a:t>/d</a:t>
            </a:r>
            <a:r>
              <a:rPr lang="el-GR" sz="2000" b="1" dirty="0" smtClean="0">
                <a:solidFill>
                  <a:srgbClr val="000000"/>
                </a:solidFill>
              </a:rPr>
              <a:t>θ</a:t>
            </a:r>
            <a:r>
              <a:rPr lang="en-US" sz="2000" b="1" baseline="-25000" dirty="0" smtClean="0">
                <a:solidFill>
                  <a:srgbClr val="000000"/>
                </a:solidFill>
              </a:rPr>
              <a:t>K</a:t>
            </a:r>
            <a:r>
              <a:rPr lang="en-US" sz="2000" b="1" baseline="30000" dirty="0" smtClean="0">
                <a:solidFill>
                  <a:srgbClr val="000000"/>
                </a:solidFill>
              </a:rPr>
              <a:t>-CJ </a:t>
            </a:r>
            <a:r>
              <a:rPr lang="en-US" sz="2000" b="1" dirty="0" smtClean="0"/>
              <a:t>(µb)</a:t>
            </a:r>
            <a:endParaRPr lang="en-GB" sz="2000" b="1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6E592-3EA9-4D45-80B0-197DDFF5A1B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3316" name="Picture 4" descr="Z:\work_doc\my_presentation\nstar2011\decay_fit_PrtKpK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459480"/>
            <a:ext cx="3103289" cy="301752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713158" y="-76200"/>
            <a:ext cx="177324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Preliminary</a:t>
            </a:r>
            <a:endParaRPr lang="en-US" sz="25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Z:\work_doc\my_presentation\nstar2011\diffXsection_EcosThetaKmGJ_PrtK0K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316" y="838200"/>
            <a:ext cx="5563084" cy="5486400"/>
          </a:xfrm>
          <a:prstGeom prst="rect">
            <a:avLst/>
          </a:prstGeom>
          <a:noFill/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Bookman Old Style" pitchFamily="18" charset="0"/>
              </a:rPr>
              <a:t>Decay Angle Distribution</a:t>
            </a:r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2333656" y="1552545"/>
            <a:ext cx="1828799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dσ</a:t>
            </a:r>
            <a:r>
              <a:rPr lang="en-US" sz="2000" b="1" dirty="0" smtClean="0"/>
              <a:t>/d</a:t>
            </a:r>
            <a:r>
              <a:rPr lang="el-GR" sz="2000" b="1" dirty="0" smtClean="0">
                <a:solidFill>
                  <a:srgbClr val="000000"/>
                </a:solidFill>
              </a:rPr>
              <a:t>θ</a:t>
            </a:r>
            <a:r>
              <a:rPr lang="en-US" sz="2000" b="1" baseline="-25000" dirty="0" smtClean="0">
                <a:solidFill>
                  <a:srgbClr val="000000"/>
                </a:solidFill>
              </a:rPr>
              <a:t>K</a:t>
            </a:r>
            <a:r>
              <a:rPr lang="en-US" sz="2000" b="1" baseline="30000" dirty="0" smtClean="0">
                <a:solidFill>
                  <a:srgbClr val="000000"/>
                </a:solidFill>
              </a:rPr>
              <a:t>-CJ </a:t>
            </a:r>
            <a:r>
              <a:rPr lang="en-US" sz="2000" b="1" dirty="0" smtClean="0"/>
              <a:t>(µb)</a:t>
            </a:r>
            <a:endParaRPr lang="en-GB" sz="2000" b="1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91400" y="6324600"/>
            <a:ext cx="13716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</a:t>
            </a:r>
            <a:r>
              <a:rPr lang="en-GB" sz="2000" b="1" dirty="0" err="1" smtClean="0">
                <a:solidFill>
                  <a:srgbClr val="000000"/>
                </a:solidFill>
              </a:rPr>
              <a:t>cos</a:t>
            </a:r>
            <a:r>
              <a:rPr lang="el-GR" sz="2000" b="1" dirty="0" smtClean="0">
                <a:solidFill>
                  <a:srgbClr val="000000"/>
                </a:solidFill>
              </a:rPr>
              <a:t>θ</a:t>
            </a:r>
            <a:r>
              <a:rPr lang="en-US" sz="2000" b="1" baseline="-25000" dirty="0" smtClean="0">
                <a:solidFill>
                  <a:srgbClr val="000000"/>
                </a:solidFill>
              </a:rPr>
              <a:t>K</a:t>
            </a:r>
            <a:r>
              <a:rPr lang="en-US" sz="2000" b="1" baseline="30000" dirty="0" smtClean="0">
                <a:solidFill>
                  <a:srgbClr val="000000"/>
                </a:solidFill>
              </a:rPr>
              <a:t>-GJ</a:t>
            </a:r>
            <a:endParaRPr lang="en-US" sz="2000" b="1" baseline="30000" dirty="0" smtClean="0"/>
          </a:p>
        </p:txBody>
      </p:sp>
      <p:sp>
        <p:nvSpPr>
          <p:cNvPr id="11" name="Rectangle 10"/>
          <p:cNvSpPr/>
          <p:nvPr/>
        </p:nvSpPr>
        <p:spPr>
          <a:xfrm rot="19530321">
            <a:off x="-76742" y="280574"/>
            <a:ext cx="1691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chemeClr val="accent6"/>
                </a:solidFill>
                <a:latin typeface="Bookman Old Style" pitchFamily="18" charset="0"/>
              </a:rPr>
              <a:t>Neutron</a:t>
            </a:r>
            <a:endParaRPr lang="en-US" sz="2500" dirty="0">
              <a:solidFill>
                <a:schemeClr val="accent6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6E592-3EA9-4D45-80B0-197DDFF5A1B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04800" y="1198602"/>
            <a:ext cx="2438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dσ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/d</a:t>
            </a:r>
            <a:r>
              <a:rPr lang="en-GB" sz="3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sz="3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30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0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-GJ</a:t>
            </a:r>
            <a:endParaRPr lang="en-US" sz="3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400" y="1828800"/>
            <a:ext cx="327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1.5 &lt;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&lt; 5.5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endParaRPr lang="en-GB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bins, bin width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varies</a:t>
            </a:r>
            <a:endParaRPr lang="en-GB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Mixture of K and K* exchange</a:t>
            </a:r>
          </a:p>
        </p:txBody>
      </p:sp>
      <p:pic>
        <p:nvPicPr>
          <p:cNvPr id="14339" name="Picture 3" descr="Z:\work_doc\my_presentation\nstar2011\decay_fit_PrtK0K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383280"/>
            <a:ext cx="3103289" cy="301752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713158" y="-76200"/>
            <a:ext cx="177324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Preliminary</a:t>
            </a:r>
            <a:endParaRPr lang="en-US" sz="25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Bookman Old Style" pitchFamily="18" charset="0"/>
              </a:rPr>
              <a:t>Decay Angle Distribution</a:t>
            </a:r>
            <a:endParaRPr lang="en-US" dirty="0" smtClean="0"/>
          </a:p>
        </p:txBody>
      </p:sp>
      <p:sp>
        <p:nvSpPr>
          <p:cNvPr id="12" name="Rectangle 11"/>
          <p:cNvSpPr/>
          <p:nvPr/>
        </p:nvSpPr>
        <p:spPr>
          <a:xfrm rot="19530321">
            <a:off x="-44762" y="269855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  <a:latin typeface="Bookman Old Style" pitchFamily="18" charset="0"/>
              </a:rPr>
              <a:t>Proton</a:t>
            </a:r>
            <a:endParaRPr lang="en-US" sz="2500" dirty="0"/>
          </a:p>
        </p:txBody>
      </p:sp>
      <p:sp>
        <p:nvSpPr>
          <p:cNvPr id="13" name="Rectangle 12"/>
          <p:cNvSpPr/>
          <p:nvPr/>
        </p:nvSpPr>
        <p:spPr>
          <a:xfrm>
            <a:off x="304800" y="1828800"/>
            <a:ext cx="327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Mixture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of K and K* 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exchange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10400" y="6324600"/>
            <a:ext cx="13716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</a:t>
            </a:r>
            <a:r>
              <a:rPr lang="en-GB" sz="2000" b="1" dirty="0" err="1" smtClean="0">
                <a:solidFill>
                  <a:srgbClr val="000000"/>
                </a:solidFill>
              </a:rPr>
              <a:t>cos</a:t>
            </a:r>
            <a:r>
              <a:rPr lang="el-GR" sz="2000" b="1" dirty="0" smtClean="0">
                <a:solidFill>
                  <a:srgbClr val="000000"/>
                </a:solidFill>
              </a:rPr>
              <a:t>θ</a:t>
            </a:r>
            <a:r>
              <a:rPr lang="en-US" sz="2000" b="1" baseline="-25000" dirty="0" smtClean="0">
                <a:solidFill>
                  <a:srgbClr val="000000"/>
                </a:solidFill>
              </a:rPr>
              <a:t>K</a:t>
            </a:r>
            <a:r>
              <a:rPr lang="en-US" sz="2000" b="1" baseline="30000" dirty="0" smtClean="0">
                <a:solidFill>
                  <a:srgbClr val="000000"/>
                </a:solidFill>
              </a:rPr>
              <a:t>-GJ</a:t>
            </a:r>
            <a:endParaRPr lang="en-US" sz="2000" b="1" baseline="300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04800" y="1198602"/>
            <a:ext cx="2438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dσ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/d</a:t>
            </a:r>
            <a:r>
              <a:rPr lang="en-GB" sz="3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sz="3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30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0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-GJ</a:t>
            </a:r>
            <a:endParaRPr lang="en-US" sz="3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2181256" y="2009745"/>
            <a:ext cx="1828799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dσ</a:t>
            </a:r>
            <a:r>
              <a:rPr lang="en-US" sz="2000" b="1" dirty="0" smtClean="0"/>
              <a:t>/d</a:t>
            </a:r>
            <a:r>
              <a:rPr lang="el-GR" sz="2000" b="1" dirty="0" smtClean="0">
                <a:solidFill>
                  <a:srgbClr val="000000"/>
                </a:solidFill>
              </a:rPr>
              <a:t>θ</a:t>
            </a:r>
            <a:r>
              <a:rPr lang="en-US" sz="2000" b="1" baseline="-25000" dirty="0" smtClean="0">
                <a:solidFill>
                  <a:srgbClr val="000000"/>
                </a:solidFill>
              </a:rPr>
              <a:t>K</a:t>
            </a:r>
            <a:r>
              <a:rPr lang="en-US" sz="2000" b="1" baseline="30000" dirty="0" smtClean="0">
                <a:solidFill>
                  <a:srgbClr val="000000"/>
                </a:solidFill>
              </a:rPr>
              <a:t>-CJ </a:t>
            </a:r>
            <a:r>
              <a:rPr lang="en-US" sz="2000" b="1" dirty="0" smtClean="0"/>
              <a:t>(µb)</a:t>
            </a:r>
            <a:endParaRPr lang="en-GB" sz="2000" b="1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6E592-3EA9-4D45-80B0-197DDFF5A1B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3075" name="Picture 3" descr="Z:\work_doc\my_presentation\nstar2011\decay_fit_PrtKpKm_allbi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505200"/>
            <a:ext cx="2904565" cy="27432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352800" y="895290"/>
            <a:ext cx="5105400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</a:t>
            </a:r>
            <a:r>
              <a:rPr lang="el-GR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b="1" baseline="-250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b="1" dirty="0" smtClean="0"/>
              <a:t> </a:t>
            </a:r>
            <a:r>
              <a:rPr lang="en-US" sz="2000" b="1" dirty="0" smtClean="0"/>
              <a:t>= 2.185              2.75                4.35 </a:t>
            </a:r>
            <a:r>
              <a:rPr lang="en-US" sz="2000" b="1" dirty="0" err="1" smtClean="0"/>
              <a:t>GeV</a:t>
            </a:r>
            <a:r>
              <a:rPr lang="en-US" sz="2000" b="1" dirty="0" smtClean="0"/>
              <a:t>           </a:t>
            </a:r>
            <a:endParaRPr lang="en-GB" sz="2000" b="1" baseline="-25000" dirty="0" smtClean="0">
              <a:latin typeface="Symbol" pitchFamily="18" charset="2"/>
              <a:cs typeface="Times New Roman" pitchFamily="18" charset="0"/>
            </a:endParaRPr>
          </a:p>
        </p:txBody>
      </p:sp>
      <p:pic>
        <p:nvPicPr>
          <p:cNvPr id="3076" name="Picture 4" descr="Z:\work_doc\my_presentation\nstar2011\diffXsection_EcosThetaKmGJ_PrtKpKm_allbi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295400"/>
            <a:ext cx="5167618" cy="50292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 rot="5400000">
            <a:off x="6105555" y="3571845"/>
            <a:ext cx="5105400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0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CM </a:t>
            </a:r>
            <a:r>
              <a:rPr lang="en-US" sz="2000" b="1" dirty="0" smtClean="0"/>
              <a:t> =  50              70                 100   DEG        </a:t>
            </a:r>
            <a:endParaRPr lang="en-GB" sz="2000" b="1" baseline="-25000" dirty="0" smtClean="0"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13158" y="-76200"/>
            <a:ext cx="177324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Preliminary</a:t>
            </a:r>
            <a:endParaRPr lang="en-US" sz="25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Bookman Old Style" pitchFamily="18" charset="0"/>
              </a:rPr>
              <a:t>Decay Angle Distribution</a:t>
            </a:r>
            <a:endParaRPr lang="en-US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304800" y="1828800"/>
            <a:ext cx="327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Mixture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of K and K* 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exchange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10400" y="6324600"/>
            <a:ext cx="13716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</a:t>
            </a:r>
            <a:r>
              <a:rPr lang="en-GB" sz="2000" b="1" dirty="0" err="1" smtClean="0">
                <a:solidFill>
                  <a:srgbClr val="000000"/>
                </a:solidFill>
              </a:rPr>
              <a:t>cos</a:t>
            </a:r>
            <a:r>
              <a:rPr lang="el-GR" sz="2000" b="1" dirty="0" smtClean="0">
                <a:solidFill>
                  <a:srgbClr val="000000"/>
                </a:solidFill>
              </a:rPr>
              <a:t>θ</a:t>
            </a:r>
            <a:r>
              <a:rPr lang="en-US" sz="2000" b="1" baseline="-25000" dirty="0" smtClean="0">
                <a:solidFill>
                  <a:srgbClr val="000000"/>
                </a:solidFill>
              </a:rPr>
              <a:t>K</a:t>
            </a:r>
            <a:r>
              <a:rPr lang="en-US" sz="2000" b="1" baseline="30000" dirty="0" smtClean="0">
                <a:solidFill>
                  <a:srgbClr val="000000"/>
                </a:solidFill>
              </a:rPr>
              <a:t>-GJ</a:t>
            </a:r>
            <a:endParaRPr lang="en-US" sz="2000" b="1" baseline="300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04800" y="1198602"/>
            <a:ext cx="2438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dσ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/d</a:t>
            </a:r>
            <a:r>
              <a:rPr lang="en-GB" sz="3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sz="3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30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0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-GJ</a:t>
            </a:r>
            <a:endParaRPr lang="en-US" sz="3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2181256" y="2009745"/>
            <a:ext cx="1828799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dσ</a:t>
            </a:r>
            <a:r>
              <a:rPr lang="en-US" sz="2000" b="1" dirty="0" smtClean="0"/>
              <a:t>/d</a:t>
            </a:r>
            <a:r>
              <a:rPr lang="el-GR" sz="2000" b="1" dirty="0" smtClean="0">
                <a:solidFill>
                  <a:srgbClr val="000000"/>
                </a:solidFill>
              </a:rPr>
              <a:t>θ</a:t>
            </a:r>
            <a:r>
              <a:rPr lang="en-US" sz="2000" b="1" baseline="-25000" dirty="0" smtClean="0">
                <a:solidFill>
                  <a:srgbClr val="000000"/>
                </a:solidFill>
              </a:rPr>
              <a:t>K</a:t>
            </a:r>
            <a:r>
              <a:rPr lang="en-US" sz="2000" b="1" baseline="30000" dirty="0" smtClean="0">
                <a:solidFill>
                  <a:srgbClr val="000000"/>
                </a:solidFill>
              </a:rPr>
              <a:t>-CJ </a:t>
            </a:r>
            <a:r>
              <a:rPr lang="en-US" sz="2000" b="1" dirty="0" smtClean="0"/>
              <a:t>(µb)</a:t>
            </a:r>
            <a:endParaRPr lang="en-GB" sz="2000" b="1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6E592-3EA9-4D45-80B0-197DDFF5A1B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352800" y="895290"/>
            <a:ext cx="5105400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</a:t>
            </a:r>
            <a:r>
              <a:rPr lang="el-GR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b="1" baseline="-250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b="1" dirty="0" smtClean="0"/>
              <a:t> </a:t>
            </a:r>
            <a:r>
              <a:rPr lang="en-US" sz="2000" b="1" dirty="0" smtClean="0"/>
              <a:t>= 2.0              2.625                4.35 </a:t>
            </a:r>
            <a:r>
              <a:rPr lang="en-US" sz="2000" b="1" dirty="0" err="1" smtClean="0"/>
              <a:t>GeV</a:t>
            </a:r>
            <a:r>
              <a:rPr lang="en-US" sz="2000" b="1" dirty="0" smtClean="0"/>
              <a:t>           </a:t>
            </a:r>
            <a:endParaRPr lang="en-GB" sz="2000" b="1" baseline="-25000" dirty="0" smtClean="0"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5400000">
            <a:off x="6105555" y="3571845"/>
            <a:ext cx="5105400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0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CM </a:t>
            </a:r>
            <a:r>
              <a:rPr lang="en-US" sz="2000" b="1" dirty="0" smtClean="0"/>
              <a:t> =  42              62                 95   DEG        </a:t>
            </a:r>
            <a:endParaRPr lang="en-GB" sz="2000" b="1" baseline="-25000" dirty="0" smtClean="0">
              <a:latin typeface="Symbol" pitchFamily="18" charset="2"/>
              <a:cs typeface="Times New Roman" pitchFamily="18" charset="0"/>
            </a:endParaRPr>
          </a:p>
        </p:txBody>
      </p:sp>
      <p:pic>
        <p:nvPicPr>
          <p:cNvPr id="17" name="Picture 6" descr="Z:\work_doc\my_presentation\nstar2011\diffXsection_EcosThetaKmGJ_PrtK0Km_allbi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0581" y="1295400"/>
            <a:ext cx="5167619" cy="5029200"/>
          </a:xfrm>
          <a:prstGeom prst="rect">
            <a:avLst/>
          </a:prstGeom>
          <a:noFill/>
        </p:spPr>
      </p:pic>
      <p:pic>
        <p:nvPicPr>
          <p:cNvPr id="18" name="Picture 7" descr="Z:\work_doc\my_presentation\nstar2011\decay_fit_PrtK0Km_allbi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219" y="3581400"/>
            <a:ext cx="2920181" cy="2743200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 rot="19530321">
            <a:off x="-76742" y="280574"/>
            <a:ext cx="1691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chemeClr val="accent6"/>
                </a:solidFill>
                <a:latin typeface="Bookman Old Style" pitchFamily="18" charset="0"/>
              </a:rPr>
              <a:t>Neutron</a:t>
            </a:r>
            <a:endParaRPr lang="en-US" sz="2500" dirty="0">
              <a:solidFill>
                <a:schemeClr val="accent6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13158" y="-76200"/>
            <a:ext cx="177324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Preliminary</a:t>
            </a:r>
            <a:endParaRPr lang="en-US" sz="25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Bookman Old Style" pitchFamily="18" charset="0"/>
              </a:rPr>
              <a:t>Summary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533400" y="947845"/>
            <a:ext cx="822960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000" kern="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l-GR" sz="2000" b="1" i="1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*(1520) differential and </a:t>
            </a:r>
            <a:r>
              <a:rPr lang="en-US" sz="2000" kern="0" dirty="0" smtClean="0">
                <a:latin typeface="Times New Roman" pitchFamily="18" charset="0"/>
                <a:cs typeface="Times New Roman" pitchFamily="18" charset="0"/>
              </a:rPr>
              <a:t>total </a:t>
            </a:r>
            <a:r>
              <a:rPr lang="en-GB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cross </a:t>
            </a:r>
            <a:r>
              <a:rPr lang="en-US" sz="2000" kern="0" dirty="0" smtClean="0">
                <a:latin typeface="Times New Roman" pitchFamily="18" charset="0"/>
                <a:cs typeface="Times New Roman" pitchFamily="18" charset="0"/>
              </a:rPr>
              <a:t>sections up to 5.5 </a:t>
            </a:r>
            <a:r>
              <a:rPr lang="en-US" sz="2000" kern="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20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Proton</a:t>
            </a:r>
            <a:r>
              <a:rPr lang="en-US" sz="2000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 extracted. The total cross section is in good agreement with the world data.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000" kern="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l-GR" sz="2000" b="1" i="1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*(1520) differential and </a:t>
            </a:r>
            <a:r>
              <a:rPr lang="en-GB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total cross </a:t>
            </a:r>
            <a:r>
              <a:rPr lang="en-US" sz="2000" kern="0" dirty="0" smtClean="0">
                <a:latin typeface="Times New Roman" pitchFamily="18" charset="0"/>
                <a:cs typeface="Times New Roman" pitchFamily="18" charset="0"/>
              </a:rPr>
              <a:t>sections </a:t>
            </a:r>
            <a:r>
              <a:rPr lang="en-GB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Neutron 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 obtained for the </a:t>
            </a:r>
            <a:r>
              <a:rPr lang="en-GB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first time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The cross section is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about 70% 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proton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channel result, which is much </a:t>
            </a:r>
            <a:r>
              <a:rPr lang="en-GB" sz="20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larger</a:t>
            </a:r>
            <a:r>
              <a:rPr lang="en-GB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than what the theory </a:t>
            </a:r>
            <a:r>
              <a:rPr lang="en-GB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predicted.</a:t>
            </a:r>
            <a:endParaRPr lang="en-GB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There is no sign of resonance structures at the covered forward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angles.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150000"/>
              <a:buFont typeface="Arial" pitchFamily="34" charset="0"/>
              <a:buChar char="•"/>
              <a:defRPr/>
            </a:pPr>
            <a:r>
              <a:rPr lang="el-GR" sz="2000" b="1" i="1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*(1520)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decay angle distributions in Gottfried-Jackson frame show complicated structures indicating that both K and K* exchanges contribute to the two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reaction channels.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E7D3F-349E-4CEF-8E7C-775283E72E4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E7D3F-349E-4CEF-8E7C-775283E72E4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738" y="1295400"/>
            <a:ext cx="4806950" cy="5294313"/>
          </a:xfrm>
        </p:spPr>
        <p:txBody>
          <a:bodyPr/>
          <a:lstStyle/>
          <a:p>
            <a:pPr marL="119063" indent="-119063" eaLnBrk="1" hangingPunct="1">
              <a:lnSpc>
                <a:spcPct val="90000"/>
              </a:lnSpc>
            </a:pPr>
            <a:r>
              <a:rPr lang="en-US" sz="1800" dirty="0" err="1" smtClean="0">
                <a:latin typeface="Bookman Old Style" pitchFamily="18" charset="0"/>
              </a:rPr>
              <a:t>Electroproduction</a:t>
            </a:r>
            <a:r>
              <a:rPr lang="en-US" sz="1800" dirty="0" smtClean="0">
                <a:latin typeface="Bookman Old Style" pitchFamily="18" charset="0"/>
              </a:rPr>
              <a:t> of </a:t>
            </a:r>
            <a:r>
              <a:rPr lang="en-US" sz="1800" dirty="0" smtClean="0">
                <a:latin typeface="Symbol" pitchFamily="18" charset="2"/>
              </a:rPr>
              <a:t>L</a:t>
            </a:r>
            <a:r>
              <a:rPr lang="en-US" sz="1800" dirty="0" smtClean="0">
                <a:latin typeface="Bookman Old Style" pitchFamily="18" charset="0"/>
              </a:rPr>
              <a:t>* off </a:t>
            </a:r>
            <a:r>
              <a:rPr lang="en-US" sz="1800" b="1" i="1" dirty="0" smtClean="0">
                <a:solidFill>
                  <a:srgbClr val="00B050"/>
                </a:solidFill>
                <a:latin typeface="Bookman Old Style" pitchFamily="18" charset="0"/>
              </a:rPr>
              <a:t>Proton</a:t>
            </a:r>
            <a:r>
              <a:rPr lang="en-US" altLang="zh-CN" sz="1800" dirty="0" smtClean="0"/>
              <a:t> </a:t>
            </a:r>
            <a:r>
              <a:rPr lang="en-US" sz="1800" dirty="0" smtClean="0">
                <a:latin typeface="Bookman Old Style" pitchFamily="18" charset="0"/>
              </a:rPr>
              <a:t>has been studied at DESY and CLAS</a:t>
            </a:r>
          </a:p>
          <a:p>
            <a:pPr marL="119063" indent="-119063" eaLnBrk="1" hangingPunct="1">
              <a:lnSpc>
                <a:spcPct val="90000"/>
              </a:lnSpc>
            </a:pPr>
            <a:endParaRPr lang="en-US" sz="1200" dirty="0" smtClean="0">
              <a:latin typeface="Bookman Old Style" pitchFamily="18" charset="0"/>
            </a:endParaRPr>
          </a:p>
          <a:p>
            <a:pPr marL="119063" indent="-119063" eaLnBrk="1" hangingPunct="1">
              <a:lnSpc>
                <a:spcPct val="90000"/>
              </a:lnSpc>
            </a:pPr>
            <a:r>
              <a:rPr lang="en-US" sz="1800" dirty="0" smtClean="0">
                <a:latin typeface="Bookman Old Style" pitchFamily="18" charset="0"/>
              </a:rPr>
              <a:t>CLAS data (S. Barrow, e1c) showed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>
                <a:latin typeface="Bookman Old Style" pitchFamily="18" charset="0"/>
              </a:rPr>
              <a:t>Dominance of t-channel process confirmed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>
                <a:latin typeface="Bookman Old Style" pitchFamily="18" charset="0"/>
              </a:rPr>
              <a:t>Decay angular distribution showed significant contribution from </a:t>
            </a:r>
            <a:r>
              <a:rPr lang="en-US" sz="1600" dirty="0" err="1" smtClean="0">
                <a:latin typeface="Bookman Old Style" pitchFamily="18" charset="0"/>
              </a:rPr>
              <a:t>m</a:t>
            </a:r>
            <a:r>
              <a:rPr lang="en-US" sz="1600" baseline="-25000" dirty="0" err="1" smtClean="0">
                <a:latin typeface="Bookman Old Style" pitchFamily="18" charset="0"/>
              </a:rPr>
              <a:t>z</a:t>
            </a:r>
            <a:r>
              <a:rPr lang="en-US" sz="1600" dirty="0" smtClean="0">
                <a:latin typeface="Bookman Old Style" pitchFamily="18" charset="0"/>
              </a:rPr>
              <a:t>=±1/2 spin projection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410200" y="990600"/>
            <a:ext cx="3352800" cy="5676900"/>
            <a:chOff x="3360" y="768"/>
            <a:chExt cx="2112" cy="3576"/>
          </a:xfrm>
        </p:grpSpPr>
        <p:pic>
          <p:nvPicPr>
            <p:cNvPr id="717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0" y="768"/>
              <a:ext cx="2112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4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60" y="2400"/>
              <a:ext cx="2054" cy="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Existing Data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electroproduction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E7D3F-349E-4CEF-8E7C-775283E72E4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1219200" y="5380672"/>
            <a:ext cx="7467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S. Nam et al. </a:t>
            </a:r>
            <a:r>
              <a:rPr lang="en-GB" dirty="0" smtClean="0">
                <a:solidFill>
                  <a:srgbClr val="000000"/>
                </a:solidFill>
              </a:rPr>
              <a:t>Phys. Rev. D, 71, 114012 </a:t>
            </a:r>
            <a:r>
              <a:rPr lang="en-GB" dirty="0">
                <a:solidFill>
                  <a:srgbClr val="000000"/>
                </a:solidFill>
              </a:rPr>
              <a:t>(2005</a:t>
            </a:r>
            <a:r>
              <a:rPr lang="en-GB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S. Nam et al. </a:t>
            </a:r>
            <a:r>
              <a:rPr lang="en-US" dirty="0" smtClean="0"/>
              <a:t>Phys. Rev. D, 75, 014027 (2007)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S. Nam et al. </a:t>
            </a:r>
            <a:r>
              <a:rPr lang="en-US" dirty="0" smtClean="0"/>
              <a:t>Phys. Rev. C, 81, 055206 (2010)</a:t>
            </a:r>
          </a:p>
          <a:p>
            <a:r>
              <a:rPr lang="en-US" dirty="0" smtClean="0"/>
              <a:t>A. </a:t>
            </a:r>
            <a:r>
              <a:rPr lang="en-US" dirty="0" err="1" smtClean="0"/>
              <a:t>Titov</a:t>
            </a:r>
            <a:r>
              <a:rPr lang="en-US" dirty="0" smtClean="0"/>
              <a:t> </a:t>
            </a:r>
            <a:r>
              <a:rPr lang="en-GB" dirty="0" smtClean="0">
                <a:solidFill>
                  <a:srgbClr val="000000"/>
                </a:solidFill>
              </a:rPr>
              <a:t>et al. </a:t>
            </a:r>
            <a:r>
              <a:rPr lang="en-US" dirty="0" smtClean="0"/>
              <a:t>Phys. Rev. C, 72, 035206 (2005)</a:t>
            </a:r>
          </a:p>
          <a:p>
            <a:endParaRPr lang="en-US" dirty="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33400" y="-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3000" b="1" dirty="0" smtClean="0">
                <a:latin typeface="Bookman Old Style" pitchFamily="18" charset="0"/>
              </a:rPr>
              <a:t>Published Experiment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838200"/>
            <a:ext cx="8839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 1. on </a:t>
            </a:r>
            <a:r>
              <a:rPr lang="en-US" sz="2000" b="1" i="1" dirty="0" smtClean="0">
                <a:solidFill>
                  <a:srgbClr val="00B050"/>
                </a:solidFill>
                <a:latin typeface="Comic Sans MS" pitchFamily="66" charset="0"/>
              </a:rPr>
              <a:t>Proton</a:t>
            </a:r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         </a:t>
            </a:r>
            <a:r>
              <a:rPr lang="en-US" sz="2000" dirty="0" err="1" smtClean="0">
                <a:latin typeface="Comic Sans MS" pitchFamily="66" charset="0"/>
              </a:rPr>
              <a:t>photoproduction</a:t>
            </a:r>
            <a:r>
              <a:rPr lang="en-US" sz="2000" dirty="0" smtClean="0">
                <a:latin typeface="Comic Sans MS" pitchFamily="66" charset="0"/>
              </a:rPr>
              <a:t> measurements</a:t>
            </a:r>
            <a:endParaRPr lang="en-US" sz="2000" b="1" i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r>
              <a:rPr lang="en-US" b="1" i="1" dirty="0" smtClean="0">
                <a:solidFill>
                  <a:srgbClr val="00B050"/>
                </a:solidFill>
                <a:latin typeface="Comic Sans MS" pitchFamily="66" charset="0"/>
              </a:rPr>
              <a:t>	</a:t>
            </a:r>
            <a:r>
              <a:rPr lang="en-US" dirty="0" smtClean="0"/>
              <a:t>[1] </a:t>
            </a:r>
            <a:r>
              <a:rPr lang="en-GB" dirty="0" smtClean="0"/>
              <a:t>A. </a:t>
            </a:r>
            <a:r>
              <a:rPr lang="en-GB" dirty="0" err="1" smtClean="0"/>
              <a:t>Boyarski</a:t>
            </a:r>
            <a:r>
              <a:rPr lang="en-GB" i="1" dirty="0" smtClean="0"/>
              <a:t> et al</a:t>
            </a:r>
            <a:r>
              <a:rPr lang="en-GB" dirty="0" smtClean="0"/>
              <a:t>., 	(LAMP2, </a:t>
            </a:r>
            <a:r>
              <a:rPr lang="en-GB" dirty="0" err="1" smtClean="0"/>
              <a:t>Daresbury</a:t>
            </a:r>
            <a:r>
              <a:rPr lang="en-GB" dirty="0" smtClean="0"/>
              <a:t>), 	(1971)</a:t>
            </a:r>
          </a:p>
          <a:p>
            <a:r>
              <a:rPr lang="en-US" dirty="0" smtClean="0"/>
              <a:t>	[2] D. Barber </a:t>
            </a:r>
            <a:r>
              <a:rPr lang="en-US" i="1" dirty="0" smtClean="0"/>
              <a:t>et al.</a:t>
            </a:r>
            <a:r>
              <a:rPr lang="en-US" dirty="0" smtClean="0"/>
              <a:t>, 	(SLAC),		  	(1980)</a:t>
            </a:r>
          </a:p>
          <a:p>
            <a:r>
              <a:rPr lang="en-GB" b="1" i="1" dirty="0" smtClean="0">
                <a:solidFill>
                  <a:srgbClr val="0070C0"/>
                </a:solidFill>
                <a:latin typeface="Comic Sans MS" pitchFamily="66" charset="0"/>
              </a:rPr>
              <a:t>	</a:t>
            </a:r>
            <a:r>
              <a:rPr lang="en-US" dirty="0" smtClean="0"/>
              <a:t>[3] N. </a:t>
            </a:r>
            <a:r>
              <a:rPr lang="en-US" dirty="0" err="1" smtClean="0"/>
              <a:t>Muramatsu</a:t>
            </a:r>
            <a:r>
              <a:rPr lang="en-US" dirty="0" smtClean="0"/>
              <a:t> </a:t>
            </a:r>
            <a:r>
              <a:rPr lang="en-GB" i="1" dirty="0" smtClean="0"/>
              <a:t> et al., 	</a:t>
            </a:r>
            <a:r>
              <a:rPr lang="en-GB" dirty="0" smtClean="0"/>
              <a:t>(LEPS),			(2009)</a:t>
            </a:r>
          </a:p>
          <a:p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	</a:t>
            </a:r>
            <a:r>
              <a:rPr lang="nb-NO" dirty="0" smtClean="0"/>
              <a:t>[4] </a:t>
            </a:r>
            <a:r>
              <a:rPr lang="en-US" dirty="0" smtClean="0"/>
              <a:t>H. </a:t>
            </a:r>
            <a:r>
              <a:rPr lang="en-US" dirty="0" err="1" smtClean="0"/>
              <a:t>Kohri</a:t>
            </a:r>
            <a:r>
              <a:rPr lang="en-US" dirty="0" smtClean="0"/>
              <a:t> et al., 	</a:t>
            </a:r>
            <a:r>
              <a:rPr lang="en-GB" dirty="0" smtClean="0"/>
              <a:t>(LEPS),</a:t>
            </a:r>
            <a:r>
              <a:rPr lang="nb-NO" dirty="0" smtClean="0"/>
              <a:t> 			(2010)</a:t>
            </a:r>
          </a:p>
          <a:p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	</a:t>
            </a:r>
            <a:r>
              <a:rPr lang="nb-NO" dirty="0" smtClean="0"/>
              <a:t>[5] F. W. Wieland</a:t>
            </a:r>
            <a:r>
              <a:rPr lang="en-US" dirty="0" smtClean="0"/>
              <a:t> et al., 	</a:t>
            </a:r>
            <a:r>
              <a:rPr lang="en-GB" dirty="0" smtClean="0"/>
              <a:t>(SAPHIR),</a:t>
            </a:r>
            <a:r>
              <a:rPr lang="nb-NO" dirty="0" smtClean="0"/>
              <a:t>		(2010)</a:t>
            </a:r>
            <a:endParaRPr lang="da-DK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GB" sz="2000" dirty="0" smtClean="0">
                <a:solidFill>
                  <a:srgbClr val="000000"/>
                </a:solidFill>
                <a:latin typeface="Comic Sans MS" pitchFamily="66" charset="0"/>
              </a:rPr>
              <a:t>         </a:t>
            </a:r>
            <a:r>
              <a:rPr lang="en-GB" sz="2000" dirty="0" err="1" smtClean="0">
                <a:solidFill>
                  <a:srgbClr val="000000"/>
                </a:solidFill>
                <a:latin typeface="Comic Sans MS" pitchFamily="66" charset="0"/>
              </a:rPr>
              <a:t>electroproduction</a:t>
            </a:r>
            <a:r>
              <a:rPr lang="en-GB" sz="200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measurements</a:t>
            </a:r>
          </a:p>
          <a:p>
            <a:r>
              <a:rPr lang="en-US" sz="2000" b="1" i="1" dirty="0" smtClean="0">
                <a:solidFill>
                  <a:srgbClr val="00B050"/>
                </a:solidFill>
                <a:latin typeface="Comic Sans MS" pitchFamily="66" charset="0"/>
              </a:rPr>
              <a:t>	</a:t>
            </a:r>
            <a:r>
              <a:rPr lang="en-US" dirty="0" smtClean="0"/>
              <a:t>[5] </a:t>
            </a:r>
            <a:r>
              <a:rPr lang="en-GB" dirty="0" smtClean="0"/>
              <a:t>T. </a:t>
            </a:r>
            <a:r>
              <a:rPr lang="en-GB" dirty="0" err="1" smtClean="0"/>
              <a:t>Azemoon</a:t>
            </a:r>
            <a:r>
              <a:rPr lang="en-GB" dirty="0" smtClean="0"/>
              <a:t> </a:t>
            </a:r>
            <a:r>
              <a:rPr lang="en-GB" i="1" dirty="0" smtClean="0"/>
              <a:t>et al</a:t>
            </a:r>
            <a:r>
              <a:rPr lang="en-GB" dirty="0" smtClean="0"/>
              <a:t>., 	(</a:t>
            </a:r>
            <a:r>
              <a:rPr lang="en-US" dirty="0" smtClean="0">
                <a:latin typeface="Bookman Old Style" pitchFamily="18" charset="0"/>
              </a:rPr>
              <a:t>DESY),</a:t>
            </a:r>
            <a:r>
              <a:rPr lang="en-GB" dirty="0" smtClean="0"/>
              <a:t>			(1975)</a:t>
            </a:r>
            <a:endParaRPr lang="en-US" dirty="0" smtClean="0"/>
          </a:p>
          <a:p>
            <a:r>
              <a:rPr lang="en-US" dirty="0" smtClean="0"/>
              <a:t>	[6] S. P. Barrow </a:t>
            </a:r>
            <a:r>
              <a:rPr lang="en-US" i="1" dirty="0" smtClean="0"/>
              <a:t>et al. 	</a:t>
            </a:r>
            <a:r>
              <a:rPr lang="en-US" dirty="0" smtClean="0"/>
              <a:t>(CLAS, </a:t>
            </a:r>
            <a:r>
              <a:rPr lang="en-US" dirty="0" err="1" smtClean="0"/>
              <a:t>JLab</a:t>
            </a:r>
            <a:r>
              <a:rPr lang="en-US" dirty="0" smtClean="0"/>
              <a:t>),		(2001)</a:t>
            </a:r>
          </a:p>
          <a:p>
            <a:r>
              <a:rPr lang="en-US" dirty="0" smtClean="0"/>
              <a:t>	[7] Y. </a:t>
            </a:r>
            <a:r>
              <a:rPr lang="en-US" dirty="0" err="1" smtClean="0"/>
              <a:t>Qiang</a:t>
            </a:r>
            <a:r>
              <a:rPr lang="en-US" dirty="0" smtClean="0"/>
              <a:t> et al. 		(Hall-A, </a:t>
            </a:r>
            <a:r>
              <a:rPr lang="en-US" dirty="0" err="1" smtClean="0"/>
              <a:t>JLab</a:t>
            </a:r>
            <a:r>
              <a:rPr lang="en-US" dirty="0" smtClean="0"/>
              <a:t>), 		(2010)</a:t>
            </a:r>
          </a:p>
          <a:p>
            <a:r>
              <a:rPr lang="en-US" sz="2000" dirty="0" smtClean="0">
                <a:latin typeface="Comic Sans MS" pitchFamily="66" charset="0"/>
              </a:rPr>
              <a:t> 2. on 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Neutron </a:t>
            </a:r>
          </a:p>
          <a:p>
            <a:r>
              <a:rPr lang="en-US" sz="2000" dirty="0" smtClean="0">
                <a:latin typeface="Comic Sans MS" pitchFamily="66" charset="0"/>
              </a:rPr>
              <a:t>         </a:t>
            </a:r>
            <a:r>
              <a:rPr lang="en-US" sz="2000" dirty="0" err="1" smtClean="0">
                <a:latin typeface="Comic Sans MS" pitchFamily="66" charset="0"/>
              </a:rPr>
              <a:t>photoproduction</a:t>
            </a:r>
            <a:r>
              <a:rPr lang="en-US" sz="2000" dirty="0" smtClean="0">
                <a:latin typeface="Comic Sans MS" pitchFamily="66" charset="0"/>
              </a:rPr>
              <a:t> measurements</a:t>
            </a:r>
            <a:endParaRPr lang="en-US" sz="2000" b="1" i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n-GB" b="1" i="1" dirty="0" smtClean="0">
                <a:solidFill>
                  <a:srgbClr val="0070C0"/>
                </a:solidFill>
                <a:latin typeface="Comic Sans MS" pitchFamily="66" charset="0"/>
              </a:rPr>
              <a:t>	</a:t>
            </a:r>
            <a:r>
              <a:rPr lang="en-US" dirty="0" smtClean="0"/>
              <a:t>[3] N. </a:t>
            </a:r>
            <a:r>
              <a:rPr lang="en-US" dirty="0" err="1" smtClean="0"/>
              <a:t>Muramatsu</a:t>
            </a:r>
            <a:r>
              <a:rPr lang="en-US" dirty="0" smtClean="0"/>
              <a:t> </a:t>
            </a:r>
            <a:r>
              <a:rPr lang="en-GB" i="1" dirty="0" smtClean="0"/>
              <a:t> et al., 	</a:t>
            </a:r>
            <a:r>
              <a:rPr lang="en-GB" dirty="0" smtClean="0"/>
              <a:t>(LEPS),			(2009)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09600" y="4572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3000" b="1" dirty="0" smtClean="0">
                <a:latin typeface="Bookman Old Style" pitchFamily="18" charset="0"/>
              </a:rPr>
              <a:t>Published Theory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6E592-3EA9-4D45-80B0-197DDFF5A1B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Photon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C:\work\my_presentation\hadron_2010_03_19\tofdiff_Mompi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86200"/>
            <a:ext cx="2840736" cy="2743200"/>
          </a:xfrm>
          <a:prstGeom prst="rect">
            <a:avLst/>
          </a:prstGeom>
          <a:noFill/>
        </p:spPr>
      </p:pic>
      <p:pic>
        <p:nvPicPr>
          <p:cNvPr id="1029" name="Picture 5" descr="C:\work\my_presentation\hadron_2010_03_19\tofdiff_Mompip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914400"/>
            <a:ext cx="2840736" cy="2743200"/>
          </a:xfrm>
          <a:prstGeom prst="rect">
            <a:avLst/>
          </a:prstGeom>
          <a:noFill/>
        </p:spPr>
      </p:pic>
      <p:pic>
        <p:nvPicPr>
          <p:cNvPr id="1030" name="Picture 6" descr="C:\work\my_presentation\hadron_2010_03_19\tagdiff_Mompip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97277" y="914400"/>
            <a:ext cx="4789523" cy="2743200"/>
          </a:xfrm>
          <a:prstGeom prst="rect">
            <a:avLst/>
          </a:prstGeom>
          <a:noFill/>
        </p:spPr>
      </p:pic>
      <p:pic>
        <p:nvPicPr>
          <p:cNvPr id="1031" name="Picture 7" descr="C:\work\my_presentation\hadron_2010_03_19\tagdiff_Mompim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3886200"/>
            <a:ext cx="4789523" cy="2743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1000" y="819090"/>
            <a:ext cx="1905000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vertex time diff (ns)</a:t>
            </a:r>
            <a:endParaRPr lang="en-GB" sz="1500" b="1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3505200"/>
            <a:ext cx="1524000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ym typeface="Symbol"/>
              </a:rPr>
              <a:t></a:t>
            </a:r>
            <a:r>
              <a:rPr lang="en-US" sz="1500" baseline="30000" dirty="0" smtClean="0"/>
              <a:t>+ </a:t>
            </a:r>
            <a:r>
              <a:rPr lang="en-US" sz="15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Mom(</a:t>
            </a:r>
            <a:r>
              <a:rPr lang="en-US" sz="15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GeV</a:t>
            </a:r>
            <a:r>
              <a:rPr lang="en-US" sz="15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endParaRPr lang="en-GB" sz="1500" b="1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3810000"/>
            <a:ext cx="1905000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vertex time diff (ns)</a:t>
            </a:r>
            <a:endParaRPr lang="en-GB" sz="1500" b="1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6534835"/>
            <a:ext cx="1524000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ym typeface="Symbol"/>
              </a:rPr>
              <a:t></a:t>
            </a:r>
            <a:r>
              <a:rPr lang="en-US" sz="1500" baseline="30000" dirty="0" smtClean="0">
                <a:sym typeface="Symbol"/>
              </a:rPr>
              <a:t>-</a:t>
            </a:r>
            <a:r>
              <a:rPr lang="en-US" sz="1500" baseline="30000" dirty="0" smtClean="0"/>
              <a:t> </a:t>
            </a:r>
            <a:r>
              <a:rPr lang="en-US" sz="15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Mom(</a:t>
            </a:r>
            <a:r>
              <a:rPr lang="en-US" sz="15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GeV</a:t>
            </a:r>
            <a:r>
              <a:rPr lang="en-US" sz="15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endParaRPr lang="en-GB" sz="1500" b="1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2800" y="3505200"/>
            <a:ext cx="1524000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ym typeface="Symbol"/>
              </a:rPr>
              <a:t></a:t>
            </a:r>
            <a:r>
              <a:rPr lang="en-US" sz="1500" baseline="30000" dirty="0" smtClean="0"/>
              <a:t>+ </a:t>
            </a:r>
            <a:r>
              <a:rPr lang="en-US" sz="15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Mom(</a:t>
            </a:r>
            <a:r>
              <a:rPr lang="en-US" sz="15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GeV</a:t>
            </a:r>
            <a:r>
              <a:rPr lang="en-US" sz="15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endParaRPr lang="en-GB" sz="1500" b="1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2800" y="6534835"/>
            <a:ext cx="1524000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ym typeface="Symbol"/>
              </a:rPr>
              <a:t></a:t>
            </a:r>
            <a:r>
              <a:rPr lang="en-US" sz="1500" baseline="30000" dirty="0" smtClean="0">
                <a:sym typeface="Symbol"/>
              </a:rPr>
              <a:t>-</a:t>
            </a:r>
            <a:r>
              <a:rPr lang="en-US" sz="1500" baseline="30000" dirty="0" smtClean="0"/>
              <a:t> </a:t>
            </a:r>
            <a:r>
              <a:rPr lang="en-US" sz="15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Mom(</a:t>
            </a:r>
            <a:r>
              <a:rPr lang="en-US" sz="15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GeV</a:t>
            </a:r>
            <a:r>
              <a:rPr lang="en-US" sz="15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endParaRPr lang="en-GB" sz="1500" b="1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6200" y="838200"/>
            <a:ext cx="2743200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vertex and tagger time diff (ns)</a:t>
            </a:r>
            <a:endParaRPr lang="en-GB" sz="1500" b="1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200" y="3810000"/>
            <a:ext cx="2743200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vertex and tagger time diff (ns)</a:t>
            </a:r>
            <a:endParaRPr lang="en-GB" sz="1500" b="1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419600" y="2057400"/>
            <a:ext cx="28956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19600" y="2514600"/>
            <a:ext cx="28956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19600" y="4953000"/>
            <a:ext cx="28956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19600" y="5486400"/>
            <a:ext cx="28956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 rot="19530321">
            <a:off x="-542" y="280574"/>
            <a:ext cx="1691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FC000"/>
                </a:solidFill>
                <a:latin typeface="Bookman Old Style" pitchFamily="18" charset="0"/>
              </a:rPr>
              <a:t>Neutron</a:t>
            </a:r>
            <a:endParaRPr lang="en-US" sz="2500" dirty="0">
              <a:solidFill>
                <a:srgbClr val="FFC000"/>
              </a:solidFill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E7D3F-349E-4CEF-8E7C-775283E72E4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work\ZhiwenZhao_dissertation\pic\MM2_xpkpkm_PrtKpK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505200"/>
            <a:ext cx="2858299" cy="2743200"/>
          </a:xfrm>
          <a:prstGeom prst="rect">
            <a:avLst/>
          </a:prstGeom>
          <a:noFill/>
        </p:spPr>
      </p:pic>
      <p:pic>
        <p:nvPicPr>
          <p:cNvPr id="1026" name="Picture 2" descr="D:\work\ZhiwenZhao_dissertation\pic\misspid_PrtKpK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225" y="3810000"/>
            <a:ext cx="5671175" cy="2743200"/>
          </a:xfrm>
          <a:prstGeom prst="rect">
            <a:avLst/>
          </a:prstGeom>
          <a:noFill/>
        </p:spPr>
      </p:pic>
      <p:pic>
        <p:nvPicPr>
          <p:cNvPr id="5125" name="Picture 5" descr="D:\work\ZhiwenZhao_dissertation\pic\pid_PrtKpKm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914400"/>
            <a:ext cx="4249828" cy="2743200"/>
          </a:xfrm>
          <a:prstGeom prst="rect">
            <a:avLst/>
          </a:prstGeom>
          <a:noFill/>
        </p:spPr>
      </p:pic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Bookman Old Style" pitchFamily="18" charset="0"/>
              </a:rPr>
              <a:t>Event Selection</a:t>
            </a:r>
          </a:p>
        </p:txBody>
      </p:sp>
      <p:sp>
        <p:nvSpPr>
          <p:cNvPr id="12" name="Up Arrow 11"/>
          <p:cNvSpPr/>
          <p:nvPr/>
        </p:nvSpPr>
        <p:spPr>
          <a:xfrm rot="16200000">
            <a:off x="4762500" y="952500"/>
            <a:ext cx="381000" cy="6096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486400" y="1066800"/>
            <a:ext cx="266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Particle timing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 rot="13580382">
            <a:off x="5132526" y="2376420"/>
            <a:ext cx="491766" cy="1549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1066800"/>
            <a:ext cx="333718" cy="4770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l-GR" sz="25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τ</a:t>
            </a:r>
            <a:endParaRPr lang="en-GB" sz="2500" b="1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438400"/>
            <a:ext cx="457200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lang="en-US" sz="1400" b="1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endParaRPr lang="en-GB" sz="1400" b="1" baseline="30000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685800"/>
            <a:ext cx="4038600" cy="3231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/>
              <a:t>Positive                 Negative</a:t>
            </a:r>
            <a:endParaRPr lang="en-GB" sz="1500" b="1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62600" y="1905000"/>
            <a:ext cx="3886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Cut misidentified </a:t>
            </a:r>
            <a:r>
              <a:rPr lang="en-US" sz="2000" dirty="0" err="1" smtClean="0">
                <a:solidFill>
                  <a:srgbClr val="000000"/>
                </a:solidFill>
              </a:rPr>
              <a:t>pions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43000" y="6400800"/>
            <a:ext cx="1905000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MM</a:t>
            </a:r>
            <a:r>
              <a:rPr lang="en-US" sz="1500" b="1" baseline="30000" dirty="0" smtClean="0"/>
              <a:t>2</a:t>
            </a:r>
            <a:r>
              <a:rPr lang="en-US" sz="1500" b="1" dirty="0" smtClean="0"/>
              <a:t> (p</a:t>
            </a:r>
            <a:r>
              <a:rPr lang="en-US" sz="1600" b="1" dirty="0" smtClean="0">
                <a:sym typeface="Symbol"/>
              </a:rPr>
              <a:t></a:t>
            </a:r>
            <a:r>
              <a:rPr lang="en-US" sz="1600" b="1" baseline="30000" dirty="0" smtClean="0"/>
              <a:t>+</a:t>
            </a:r>
            <a:r>
              <a:rPr lang="en-US" sz="1600" b="1" dirty="0" smtClean="0">
                <a:sym typeface="Symbol"/>
              </a:rPr>
              <a:t></a:t>
            </a:r>
            <a:r>
              <a:rPr lang="en-US" sz="1600" b="1" baseline="30000" dirty="0" smtClean="0"/>
              <a:t>-</a:t>
            </a:r>
            <a:r>
              <a:rPr lang="en-US" sz="1500" b="1" dirty="0" smtClean="0"/>
              <a:t>) (GeV</a:t>
            </a:r>
            <a:r>
              <a:rPr lang="en-US" sz="1600" baseline="30000" dirty="0" smtClean="0"/>
              <a:t>2</a:t>
            </a:r>
            <a:r>
              <a:rPr lang="en-US" sz="1500" b="1" dirty="0" smtClean="0"/>
              <a:t>)</a:t>
            </a:r>
            <a:endParaRPr lang="en-GB" sz="1500" b="1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-742413" y="4600917"/>
            <a:ext cx="1905000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MM</a:t>
            </a:r>
            <a:r>
              <a:rPr lang="en-US" sz="1500" b="1" baseline="30000" dirty="0" smtClean="0"/>
              <a:t>2</a:t>
            </a:r>
            <a:r>
              <a:rPr lang="en-US" sz="1500" b="1" dirty="0" smtClean="0"/>
              <a:t> (</a:t>
            </a:r>
            <a:r>
              <a:rPr lang="en-US" sz="1500" b="1" dirty="0" err="1" smtClean="0"/>
              <a:t>p</a:t>
            </a:r>
            <a:r>
              <a:rPr lang="en-US" sz="1400" b="1" dirty="0" err="1" smtClean="0">
                <a:sym typeface="Symbol"/>
              </a:rPr>
              <a:t>K</a:t>
            </a:r>
            <a:r>
              <a:rPr lang="en-US" sz="1400" b="1" baseline="30000" dirty="0" smtClean="0"/>
              <a:t>+ </a:t>
            </a:r>
            <a:r>
              <a:rPr lang="en-US" sz="1400" b="1" dirty="0" smtClean="0">
                <a:sym typeface="Symbol"/>
              </a:rPr>
              <a:t>K</a:t>
            </a:r>
            <a:r>
              <a:rPr lang="en-US" sz="1400" b="1" baseline="30000" dirty="0" smtClean="0"/>
              <a:t>-</a:t>
            </a:r>
            <a:r>
              <a:rPr lang="en-US" sz="1500" b="1" dirty="0" smtClean="0"/>
              <a:t>)(GeV</a:t>
            </a:r>
            <a:r>
              <a:rPr lang="en-US" sz="1600" baseline="30000" dirty="0" smtClean="0"/>
              <a:t>2</a:t>
            </a:r>
            <a:r>
              <a:rPr lang="en-US" sz="1500" b="1" dirty="0" smtClean="0"/>
              <a:t>)</a:t>
            </a:r>
            <a:endParaRPr lang="en-GB" sz="1500" b="1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0400" y="3563035"/>
            <a:ext cx="1219200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Mom (</a:t>
            </a:r>
            <a:r>
              <a:rPr lang="en-US" sz="1500" b="1" dirty="0" err="1" smtClean="0"/>
              <a:t>GeV</a:t>
            </a:r>
            <a:r>
              <a:rPr lang="en-US" sz="1500" b="1" dirty="0" smtClean="0"/>
              <a:t>)</a:t>
            </a:r>
            <a:endParaRPr lang="en-GB" sz="1500" b="1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19800" y="3352800"/>
            <a:ext cx="2514600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Before and after </a:t>
            </a:r>
            <a:r>
              <a:rPr lang="en-US" sz="1200" b="1" dirty="0" err="1" smtClean="0"/>
              <a:t>misid</a:t>
            </a:r>
            <a:r>
              <a:rPr lang="en-US" sz="1200" b="1" dirty="0" smtClean="0"/>
              <a:t> </a:t>
            </a:r>
            <a:r>
              <a:rPr lang="en-US" sz="1200" dirty="0" smtClean="0"/>
              <a:t>π</a:t>
            </a:r>
            <a:r>
              <a:rPr lang="en-US" sz="1200" baseline="30000" dirty="0" smtClean="0"/>
              <a:t>+ </a:t>
            </a:r>
            <a:r>
              <a:rPr lang="en-US" sz="1200" dirty="0" smtClean="0"/>
              <a:t>π </a:t>
            </a:r>
            <a:r>
              <a:rPr lang="en-US" sz="1200" baseline="30000" dirty="0" smtClean="0"/>
              <a:t>-</a:t>
            </a:r>
            <a:r>
              <a:rPr lang="en-US" sz="1200" b="1" dirty="0" smtClean="0"/>
              <a:t> cut</a:t>
            </a:r>
            <a:endParaRPr lang="en-GB" sz="1200" b="1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86600" y="6096000"/>
            <a:ext cx="1905000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MM</a:t>
            </a:r>
            <a:r>
              <a:rPr lang="en-US" sz="1500" b="1" baseline="30000" dirty="0" smtClean="0"/>
              <a:t>2</a:t>
            </a:r>
            <a:r>
              <a:rPr lang="en-US" sz="1500" b="1" dirty="0" smtClean="0"/>
              <a:t> (</a:t>
            </a:r>
            <a:r>
              <a:rPr lang="en-US" sz="1500" b="1" dirty="0" err="1" smtClean="0"/>
              <a:t>p</a:t>
            </a:r>
            <a:r>
              <a:rPr lang="en-US" sz="1400" b="1" dirty="0" err="1" smtClean="0">
                <a:sym typeface="Symbol"/>
              </a:rPr>
              <a:t>K</a:t>
            </a:r>
            <a:r>
              <a:rPr lang="en-US" sz="1400" b="1" baseline="30000" dirty="0" smtClean="0"/>
              <a:t>+ </a:t>
            </a:r>
            <a:r>
              <a:rPr lang="en-US" sz="1400" b="1" dirty="0" smtClean="0">
                <a:sym typeface="Symbol"/>
              </a:rPr>
              <a:t>K</a:t>
            </a:r>
            <a:r>
              <a:rPr lang="en-US" sz="1400" b="1" baseline="30000" dirty="0" smtClean="0"/>
              <a:t>-</a:t>
            </a:r>
            <a:r>
              <a:rPr lang="en-US" sz="1500" b="1" dirty="0" smtClean="0"/>
              <a:t>)(GeV</a:t>
            </a:r>
            <a:r>
              <a:rPr lang="en-US" sz="1600" baseline="30000" dirty="0" smtClean="0"/>
              <a:t>2</a:t>
            </a:r>
            <a:r>
              <a:rPr lang="en-US" sz="1500" b="1" dirty="0" smtClean="0"/>
              <a:t>)</a:t>
            </a:r>
            <a:endParaRPr lang="en-GB" sz="1500" b="1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38600" y="6367046"/>
            <a:ext cx="1905000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MM</a:t>
            </a:r>
            <a:r>
              <a:rPr lang="en-US" sz="1500" b="1" baseline="30000" dirty="0" smtClean="0"/>
              <a:t>2</a:t>
            </a:r>
            <a:r>
              <a:rPr lang="en-US" sz="1500" b="1" dirty="0" smtClean="0"/>
              <a:t> (</a:t>
            </a:r>
            <a:r>
              <a:rPr lang="en-US" sz="1500" b="1" dirty="0" err="1" smtClean="0"/>
              <a:t>p</a:t>
            </a:r>
            <a:r>
              <a:rPr lang="en-US" sz="1600" b="1" dirty="0" err="1" smtClean="0">
                <a:sym typeface="Symbol"/>
              </a:rPr>
              <a:t>K</a:t>
            </a:r>
            <a:r>
              <a:rPr lang="en-US" sz="1600" b="1" baseline="30000" dirty="0" smtClean="0"/>
              <a:t>+</a:t>
            </a:r>
            <a:r>
              <a:rPr lang="en-US" sz="1600" b="1" dirty="0" smtClean="0">
                <a:sym typeface="Symbol"/>
              </a:rPr>
              <a:t></a:t>
            </a:r>
            <a:r>
              <a:rPr lang="en-US" sz="1600" b="1" baseline="30000" dirty="0" smtClean="0"/>
              <a:t>-</a:t>
            </a:r>
            <a:r>
              <a:rPr lang="en-US" sz="1500" b="1" dirty="0" smtClean="0"/>
              <a:t>) (GeV</a:t>
            </a:r>
            <a:r>
              <a:rPr lang="en-US" sz="1600" baseline="30000" dirty="0" smtClean="0"/>
              <a:t>2</a:t>
            </a:r>
            <a:r>
              <a:rPr lang="en-US" sz="1500" b="1" dirty="0" smtClean="0"/>
              <a:t>)</a:t>
            </a:r>
            <a:endParaRPr lang="en-GB" sz="1500" b="1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0" name="Rectangle 9"/>
          <p:cNvSpPr/>
          <p:nvPr/>
        </p:nvSpPr>
        <p:spPr>
          <a:xfrm rot="19530321">
            <a:off x="-44762" y="269855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  <a:latin typeface="Bookman Old Style" pitchFamily="18" charset="0"/>
              </a:rPr>
              <a:t>Proton</a:t>
            </a:r>
            <a:endParaRPr lang="en-US" sz="25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6E592-3EA9-4D45-80B0-197DDFF5A1B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D:\work\ZhiwenZhao_dissertation\pic\pid_PrtK0K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10814"/>
            <a:ext cx="4249828" cy="2743200"/>
          </a:xfrm>
          <a:prstGeom prst="rect">
            <a:avLst/>
          </a:prstGeom>
          <a:noFill/>
        </p:spPr>
      </p:pic>
      <p:pic>
        <p:nvPicPr>
          <p:cNvPr id="6147" name="Picture 3" descr="D:\work\ZhiwenZhao_dissertation\pic\misspid_PrtK0K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951517"/>
            <a:ext cx="5671176" cy="2743200"/>
          </a:xfrm>
          <a:prstGeom prst="rect">
            <a:avLst/>
          </a:prstGeom>
          <a:noFill/>
        </p:spPr>
      </p:pic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Bookman Old Style" pitchFamily="18" charset="0"/>
              </a:rPr>
              <a:t>Event Selection</a:t>
            </a:r>
          </a:p>
        </p:txBody>
      </p:sp>
      <p:sp>
        <p:nvSpPr>
          <p:cNvPr id="12" name="Up Arrow 11"/>
          <p:cNvSpPr/>
          <p:nvPr/>
        </p:nvSpPr>
        <p:spPr>
          <a:xfrm rot="16200000">
            <a:off x="4533900" y="952500"/>
            <a:ext cx="381000" cy="4572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124200" y="3581400"/>
            <a:ext cx="1371600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Mom (</a:t>
            </a:r>
            <a:r>
              <a:rPr lang="en-US" sz="1500" b="1" dirty="0" err="1" smtClean="0"/>
              <a:t>GeV</a:t>
            </a:r>
            <a:r>
              <a:rPr lang="en-US" sz="1500" b="1" dirty="0" smtClean="0"/>
              <a:t>)</a:t>
            </a:r>
            <a:endParaRPr lang="en-GB" sz="1500" b="1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170" y="3914193"/>
            <a:ext cx="1335630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Before K</a:t>
            </a:r>
            <a:r>
              <a:rPr lang="en-US" sz="15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cut</a:t>
            </a:r>
            <a:endParaRPr lang="en-GB" sz="15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24201" y="3948626"/>
            <a:ext cx="1219200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After K</a:t>
            </a:r>
            <a:r>
              <a:rPr lang="en-US" sz="15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cut</a:t>
            </a:r>
            <a:endParaRPr lang="en-GB" sz="15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819835"/>
            <a:ext cx="4038600" cy="3231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/>
              <a:t>Positive                 Negative</a:t>
            </a:r>
            <a:endParaRPr lang="en-GB" sz="1500" b="1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953000" y="838200"/>
            <a:ext cx="266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Particle 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timing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143000"/>
            <a:ext cx="333718" cy="4770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l-GR" sz="25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τ</a:t>
            </a:r>
            <a:endParaRPr lang="en-GB" sz="2500" b="1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pic>
        <p:nvPicPr>
          <p:cNvPr id="6150" name="Picture 6" descr="D:\work\ZhiwenZhao_dissertation\pic\MM2_xpk0km_PrtK0Km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886200"/>
            <a:ext cx="2828481" cy="2743200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6096000" y="3886200"/>
            <a:ext cx="1828800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Before and after  K</a:t>
            </a:r>
            <a:r>
              <a:rPr lang="en-US" sz="12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cut</a:t>
            </a:r>
            <a:endParaRPr lang="en-GB" sz="1200" b="1" baseline="30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81800" y="6477000"/>
            <a:ext cx="2133600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MM</a:t>
            </a:r>
            <a:r>
              <a:rPr lang="en-US" sz="1500" b="1" baseline="30000" dirty="0" smtClean="0"/>
              <a:t>2</a:t>
            </a:r>
            <a:r>
              <a:rPr lang="en-US" sz="1500" b="1" dirty="0" smtClean="0"/>
              <a:t> (</a:t>
            </a:r>
            <a:r>
              <a:rPr lang="en-US" sz="1500" b="1" dirty="0" err="1" smtClean="0"/>
              <a:t>p</a:t>
            </a:r>
            <a:r>
              <a:rPr lang="en-US" sz="1500" dirty="0" err="1" smtClean="0"/>
              <a:t>π</a:t>
            </a:r>
            <a:r>
              <a:rPr lang="en-US" sz="1500" baseline="30000" dirty="0" err="1" smtClean="0"/>
              <a:t>+</a:t>
            </a:r>
            <a:r>
              <a:rPr lang="en-US" sz="1500" dirty="0" err="1" smtClean="0"/>
              <a:t>π</a:t>
            </a:r>
            <a:r>
              <a:rPr lang="en-US" sz="1500" baseline="30000" dirty="0" smtClean="0"/>
              <a:t>–</a:t>
            </a:r>
            <a:r>
              <a:rPr lang="en-US" sz="1400" b="1" dirty="0" smtClean="0">
                <a:sym typeface="Symbol"/>
              </a:rPr>
              <a:t>K</a:t>
            </a:r>
            <a:r>
              <a:rPr lang="en-US" sz="1400" b="1" baseline="30000" dirty="0" smtClean="0">
                <a:sym typeface="Symbol"/>
              </a:rPr>
              <a:t>-</a:t>
            </a:r>
            <a:r>
              <a:rPr lang="en-US" sz="1500" b="1" dirty="0" smtClean="0"/>
              <a:t>)(GeV</a:t>
            </a:r>
            <a:r>
              <a:rPr lang="en-US" sz="1600" baseline="30000" dirty="0" smtClean="0"/>
              <a:t>2</a:t>
            </a:r>
            <a:r>
              <a:rPr lang="en-US" sz="1500" b="1" dirty="0" smtClean="0"/>
              <a:t>)</a:t>
            </a:r>
            <a:endParaRPr lang="en-GB" sz="1500" b="1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40" name="TextBox 39"/>
          <p:cNvSpPr txBox="1"/>
          <p:nvPr/>
        </p:nvSpPr>
        <p:spPr>
          <a:xfrm rot="16200000">
            <a:off x="-752520" y="5239286"/>
            <a:ext cx="2114938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MM</a:t>
            </a:r>
            <a:r>
              <a:rPr lang="en-US" sz="1500" b="1" baseline="30000" dirty="0" smtClean="0"/>
              <a:t>2</a:t>
            </a:r>
            <a:r>
              <a:rPr lang="en-US" sz="1500" b="1" dirty="0" smtClean="0"/>
              <a:t> (</a:t>
            </a:r>
            <a:r>
              <a:rPr lang="en-US" sz="1500" b="1" dirty="0" err="1" smtClean="0"/>
              <a:t>p</a:t>
            </a:r>
            <a:r>
              <a:rPr lang="en-US" sz="1500" dirty="0" err="1" smtClean="0"/>
              <a:t>π</a:t>
            </a:r>
            <a:r>
              <a:rPr lang="en-US" sz="1500" baseline="30000" dirty="0" err="1" smtClean="0"/>
              <a:t>+</a:t>
            </a:r>
            <a:r>
              <a:rPr lang="en-US" sz="1500" dirty="0" err="1" smtClean="0"/>
              <a:t>π</a:t>
            </a:r>
            <a:r>
              <a:rPr lang="en-US" sz="1500" baseline="30000" dirty="0" smtClean="0"/>
              <a:t>–</a:t>
            </a:r>
            <a:r>
              <a:rPr lang="en-US" sz="1400" b="1" dirty="0" smtClean="0">
                <a:sym typeface="Symbol"/>
              </a:rPr>
              <a:t>K</a:t>
            </a:r>
            <a:r>
              <a:rPr lang="en-US" sz="1400" b="1" baseline="30000" dirty="0" smtClean="0">
                <a:sym typeface="Symbol"/>
              </a:rPr>
              <a:t>-</a:t>
            </a:r>
            <a:r>
              <a:rPr lang="en-US" sz="1500" b="1" dirty="0" smtClean="0"/>
              <a:t>)(GeV</a:t>
            </a:r>
            <a:r>
              <a:rPr lang="en-US" sz="1600" baseline="30000" dirty="0" smtClean="0"/>
              <a:t>2</a:t>
            </a:r>
            <a:r>
              <a:rPr lang="en-US" sz="1500" b="1" dirty="0" smtClean="0"/>
              <a:t>)</a:t>
            </a:r>
            <a:endParaRPr lang="en-GB" sz="1500" b="1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57600" y="6534835"/>
            <a:ext cx="2133600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MM</a:t>
            </a:r>
            <a:r>
              <a:rPr lang="en-US" sz="1500" b="1" baseline="30000" dirty="0" smtClean="0"/>
              <a:t>2</a:t>
            </a:r>
            <a:r>
              <a:rPr lang="en-US" sz="1500" b="1" dirty="0" smtClean="0"/>
              <a:t> (</a:t>
            </a:r>
            <a:r>
              <a:rPr lang="en-US" sz="1500" b="1" dirty="0" err="1" smtClean="0"/>
              <a:t>p</a:t>
            </a:r>
            <a:r>
              <a:rPr lang="en-US" sz="1500" dirty="0" err="1" smtClean="0"/>
              <a:t>π</a:t>
            </a:r>
            <a:r>
              <a:rPr lang="en-US" sz="1500" baseline="30000" dirty="0" err="1" smtClean="0"/>
              <a:t>+</a:t>
            </a:r>
            <a:r>
              <a:rPr lang="en-US" sz="1500" dirty="0" err="1" smtClean="0"/>
              <a:t>π</a:t>
            </a:r>
            <a:r>
              <a:rPr lang="en-US" sz="1500" baseline="30000" dirty="0" smtClean="0"/>
              <a:t>–</a:t>
            </a:r>
            <a:r>
              <a:rPr lang="en-US" sz="1500" dirty="0" smtClean="0"/>
              <a:t>π</a:t>
            </a:r>
            <a:r>
              <a:rPr lang="en-US" sz="1500" baseline="30000" dirty="0" smtClean="0"/>
              <a:t>–</a:t>
            </a:r>
            <a:r>
              <a:rPr lang="en-US" sz="1500" b="1" dirty="0" smtClean="0"/>
              <a:t>)(GeV</a:t>
            </a:r>
            <a:r>
              <a:rPr lang="en-US" sz="1600" baseline="30000" dirty="0" smtClean="0"/>
              <a:t>2</a:t>
            </a:r>
            <a:r>
              <a:rPr lang="en-US" sz="1500" b="1" dirty="0" smtClean="0"/>
              <a:t>)</a:t>
            </a:r>
            <a:endParaRPr lang="en-GB" sz="1500" b="1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72000" y="2590800"/>
            <a:ext cx="869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K</a:t>
            </a:r>
            <a:r>
              <a:rPr lang="en-US" b="1" baseline="-25000" dirty="0" smtClean="0"/>
              <a:t>s  </a:t>
            </a:r>
            <a:r>
              <a:rPr lang="en-US" b="1" dirty="0" smtClean="0"/>
              <a:t>cut</a:t>
            </a:r>
            <a:endParaRPr lang="en-GB" b="1" baseline="30000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44" name="Up Arrow 43"/>
          <p:cNvSpPr/>
          <p:nvPr/>
        </p:nvSpPr>
        <p:spPr>
          <a:xfrm rot="5400000">
            <a:off x="5524500" y="2552700"/>
            <a:ext cx="381000" cy="4572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9530321">
            <a:off x="-177810" y="269855"/>
            <a:ext cx="1691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FC000"/>
                </a:solidFill>
                <a:latin typeface="Bookman Old Style" pitchFamily="18" charset="0"/>
              </a:rPr>
              <a:t>Neutron</a:t>
            </a:r>
            <a:endParaRPr lang="en-US" sz="2500" dirty="0">
              <a:solidFill>
                <a:srgbClr val="FFC000"/>
              </a:solidFill>
            </a:endParaRPr>
          </a:p>
        </p:txBody>
      </p:sp>
      <p:pic>
        <p:nvPicPr>
          <p:cNvPr id="8194" name="Picture 2" descr="D:\work\ZhiwenZhao_dissertation\pic\k0_PrtK0Km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1066800"/>
            <a:ext cx="2858299" cy="2743200"/>
          </a:xfrm>
          <a:prstGeom prst="rect">
            <a:avLst/>
          </a:prstGeom>
          <a:noFill/>
        </p:spPr>
      </p:pic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6E592-3EA9-4D45-80B0-197DDFF5A1B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2514600"/>
            <a:ext cx="457200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lang="en-US" sz="1400" b="1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endParaRPr lang="en-GB" sz="1400" b="1" baseline="30000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Missing Nucleon Mass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9530321">
            <a:off x="-44762" y="269855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  <a:latin typeface="Bookman Old Style" pitchFamily="18" charset="0"/>
              </a:rPr>
              <a:t>Proton</a:t>
            </a:r>
            <a:endParaRPr lang="en-US" sz="2500" dirty="0"/>
          </a:p>
        </p:txBody>
      </p:sp>
      <p:sp>
        <p:nvSpPr>
          <p:cNvPr id="11" name="TextBox 10"/>
          <p:cNvSpPr txBox="1"/>
          <p:nvPr/>
        </p:nvSpPr>
        <p:spPr>
          <a:xfrm>
            <a:off x="6019800" y="1828800"/>
            <a:ext cx="2819400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       mean            </a:t>
            </a:r>
            <a:r>
              <a:rPr lang="en-US" sz="1500" b="1" dirty="0" err="1" smtClean="0"/>
              <a:t>mean</a:t>
            </a:r>
            <a:r>
              <a:rPr lang="en-US" sz="1500" b="1" dirty="0" smtClean="0"/>
              <a:t> error</a:t>
            </a:r>
            <a:endParaRPr lang="en-GB" sz="1500" b="1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4800600"/>
            <a:ext cx="2819400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       width            </a:t>
            </a:r>
            <a:r>
              <a:rPr lang="en-US" sz="1500" b="1" dirty="0" err="1" smtClean="0"/>
              <a:t>width</a:t>
            </a:r>
            <a:r>
              <a:rPr lang="en-US" sz="1500" b="1" dirty="0" smtClean="0"/>
              <a:t> error</a:t>
            </a:r>
            <a:endParaRPr lang="en-GB" sz="1500" b="1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E7D3F-349E-4CEF-8E7C-775283E72E40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2050" name="Picture 2" descr="J:\talk\MM2_xpkpkm_PrtKpKm_E_dat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306" y="1371600"/>
            <a:ext cx="5099494" cy="5029200"/>
          </a:xfrm>
          <a:prstGeom prst="rect">
            <a:avLst/>
          </a:prstGeom>
          <a:noFill/>
        </p:spPr>
      </p:pic>
      <p:pic>
        <p:nvPicPr>
          <p:cNvPr id="2051" name="Picture 3" descr="J:\talk\MM2_xpkpkm_PrtKpKm_E_fit_dat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133600"/>
            <a:ext cx="2821172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Missing Nucleon Mass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9530321">
            <a:off x="-44762" y="269855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  <a:latin typeface="Bookman Old Style" pitchFamily="18" charset="0"/>
              </a:rPr>
              <a:t>Proton</a:t>
            </a:r>
            <a:endParaRPr lang="en-US" sz="2500" dirty="0"/>
          </a:p>
        </p:txBody>
      </p:sp>
      <p:sp>
        <p:nvSpPr>
          <p:cNvPr id="11" name="TextBox 10"/>
          <p:cNvSpPr txBox="1"/>
          <p:nvPr/>
        </p:nvSpPr>
        <p:spPr>
          <a:xfrm>
            <a:off x="6019800" y="1828800"/>
            <a:ext cx="2819400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       mean            </a:t>
            </a:r>
            <a:r>
              <a:rPr lang="en-US" sz="1500" b="1" dirty="0" err="1" smtClean="0"/>
              <a:t>mean</a:t>
            </a:r>
            <a:r>
              <a:rPr lang="en-US" sz="1500" b="1" dirty="0" smtClean="0"/>
              <a:t> error</a:t>
            </a:r>
            <a:endParaRPr lang="en-GB" sz="1500" b="1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4800600"/>
            <a:ext cx="2819400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       width            </a:t>
            </a:r>
            <a:r>
              <a:rPr lang="en-US" sz="1500" b="1" dirty="0" err="1" smtClean="0"/>
              <a:t>width</a:t>
            </a:r>
            <a:r>
              <a:rPr lang="en-US" sz="1500" b="1" dirty="0" smtClean="0"/>
              <a:t> error</a:t>
            </a:r>
            <a:endParaRPr lang="en-GB" sz="1500" b="1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E7D3F-349E-4CEF-8E7C-775283E72E4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3074" name="Picture 2" descr="J:\talk\MM2_xpk0km_PrtK0Km_E_dat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6400"/>
            <a:ext cx="5651795" cy="3657600"/>
          </a:xfrm>
          <a:prstGeom prst="rect">
            <a:avLst/>
          </a:prstGeom>
          <a:noFill/>
        </p:spPr>
      </p:pic>
      <p:pic>
        <p:nvPicPr>
          <p:cNvPr id="3075" name="Picture 3" descr="J:\talk\MM2_xpk0km_PrtK0Km_E_fit_dat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133600"/>
            <a:ext cx="2821172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Z:\work_doc\my_presentation\nstar2011\MMom_xpk0km_PrtK0K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86000"/>
            <a:ext cx="3761563" cy="3657600"/>
          </a:xfrm>
          <a:prstGeom prst="rect">
            <a:avLst/>
          </a:prstGeom>
          <a:noFill/>
        </p:spPr>
      </p:pic>
      <p:pic>
        <p:nvPicPr>
          <p:cNvPr id="15362" name="Picture 2" descr="Z:\work_doc\my_presentation\nstar2011\MMom_xpkpkm_PrtKpK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286000"/>
            <a:ext cx="3761563" cy="3657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Missing Nucleon Momentum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15200" y="3733800"/>
            <a:ext cx="10166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3000" b="1" dirty="0" smtClean="0">
                <a:solidFill>
                  <a:srgbClr val="92D050"/>
                </a:solidFill>
              </a:rPr>
              <a:t>Data</a:t>
            </a:r>
          </a:p>
          <a:p>
            <a:pPr algn="ctr">
              <a:buNone/>
            </a:pPr>
            <a:r>
              <a:rPr lang="en-US" sz="3000" b="1" dirty="0" err="1" smtClean="0">
                <a:solidFill>
                  <a:srgbClr val="FF0000"/>
                </a:solidFill>
              </a:rPr>
              <a:t>Sim</a:t>
            </a:r>
            <a:endParaRPr lang="en-US" sz="3000" b="1" dirty="0" smtClean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0" y="3810000"/>
            <a:ext cx="10166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3000" b="1" dirty="0" smtClean="0">
                <a:solidFill>
                  <a:srgbClr val="92D050"/>
                </a:solidFill>
              </a:rPr>
              <a:t>Data</a:t>
            </a:r>
          </a:p>
          <a:p>
            <a:pPr algn="ctr">
              <a:buNone/>
            </a:pPr>
            <a:r>
              <a:rPr lang="en-US" sz="3000" b="1" dirty="0" err="1" smtClean="0">
                <a:solidFill>
                  <a:srgbClr val="FF0000"/>
                </a:solidFill>
              </a:rPr>
              <a:t>Sim</a:t>
            </a:r>
            <a:endParaRPr lang="en-US" sz="3000" b="1" dirty="0" smtClean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9704257">
            <a:off x="2392772" y="2471206"/>
            <a:ext cx="143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  <a:latin typeface="Bookman Old Style" pitchFamily="18" charset="0"/>
              </a:rPr>
              <a:t>Proton</a:t>
            </a:r>
            <a:endParaRPr lang="en-US" sz="2500" dirty="0"/>
          </a:p>
        </p:txBody>
      </p:sp>
      <p:sp>
        <p:nvSpPr>
          <p:cNvPr id="14" name="Rectangle 13"/>
          <p:cNvSpPr/>
          <p:nvPr/>
        </p:nvSpPr>
        <p:spPr>
          <a:xfrm rot="19530321">
            <a:off x="6705058" y="2490374"/>
            <a:ext cx="1691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FC000"/>
                </a:solidFill>
                <a:latin typeface="Bookman Old Style" pitchFamily="18" charset="0"/>
              </a:rPr>
              <a:t>Neutron</a:t>
            </a:r>
            <a:endParaRPr lang="en-US" sz="2500" dirty="0">
              <a:solidFill>
                <a:srgbClr val="FFC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E7D3F-349E-4CEF-8E7C-775283E72E4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J:\talk\countpkm_PrtKpKm_EcosThetaKmGJ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423160"/>
            <a:ext cx="7730579" cy="3749040"/>
          </a:xfrm>
          <a:prstGeom prst="rect">
            <a:avLst/>
          </a:prstGeom>
          <a:noFill/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Bookman Old Style" pitchFamily="18" charset="0"/>
              </a:rPr>
              <a:t>Kinematic Distribution</a:t>
            </a:r>
          </a:p>
        </p:txBody>
      </p:sp>
      <p:sp>
        <p:nvSpPr>
          <p:cNvPr id="11" name="Rectangle 10"/>
          <p:cNvSpPr/>
          <p:nvPr/>
        </p:nvSpPr>
        <p:spPr>
          <a:xfrm rot="19530321">
            <a:off x="-44762" y="269855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  <a:latin typeface="Bookman Old Style" pitchFamily="18" charset="0"/>
              </a:rPr>
              <a:t>Proton</a:t>
            </a:r>
            <a:endParaRPr lang="en-US" sz="2500" dirty="0">
              <a:solidFill>
                <a:srgbClr val="00B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00600" y="1030813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-0.8 &lt;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-GJ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 0.9</a:t>
            </a:r>
          </a:p>
          <a:p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 bins, bin width v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aries</a:t>
            </a:r>
            <a:endParaRPr lang="en-GB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685800" y="2057400"/>
            <a:ext cx="7772400" cy="4209365"/>
            <a:chOff x="685800" y="1276290"/>
            <a:chExt cx="7772400" cy="4209365"/>
          </a:xfrm>
        </p:grpSpPr>
        <p:sp>
          <p:nvSpPr>
            <p:cNvPr id="17" name="TextBox 16"/>
            <p:cNvSpPr txBox="1"/>
            <p:nvPr/>
          </p:nvSpPr>
          <p:spPr>
            <a:xfrm>
              <a:off x="3276600" y="5162490"/>
              <a:ext cx="1066800" cy="323165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500" b="1" dirty="0" smtClean="0"/>
                <a:t>E</a:t>
              </a:r>
              <a:r>
                <a:rPr lang="el-GR" sz="1500" b="1" baseline="-25000" dirty="0" smtClean="0"/>
                <a:t>γ</a:t>
              </a:r>
              <a:r>
                <a:rPr lang="en-US" sz="1500" b="1" dirty="0" smtClean="0"/>
                <a:t> (</a:t>
              </a:r>
              <a:r>
                <a:rPr lang="en-US" sz="1500" b="1" dirty="0" err="1" smtClean="0"/>
                <a:t>GeV</a:t>
              </a:r>
              <a:r>
                <a:rPr lang="en-US" sz="1500" b="1" dirty="0" smtClean="0"/>
                <a:t>)</a:t>
              </a:r>
              <a:endParaRPr lang="en-GB" sz="1500" b="1" dirty="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5800" y="1276290"/>
              <a:ext cx="7772400" cy="4001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             Data                                          Simulation</a:t>
              </a:r>
              <a:endParaRPr lang="en-GB" sz="2000" b="1" dirty="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15200" y="5162490"/>
              <a:ext cx="1066800" cy="323165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500" b="1" dirty="0" smtClean="0"/>
                <a:t>E</a:t>
              </a:r>
              <a:r>
                <a:rPr lang="el-GR" sz="1500" b="1" baseline="-25000" dirty="0" smtClean="0"/>
                <a:t>γ</a:t>
              </a:r>
              <a:r>
                <a:rPr lang="en-US" sz="1500" b="1" dirty="0" smtClean="0"/>
                <a:t> (</a:t>
              </a:r>
              <a:r>
                <a:rPr lang="en-US" sz="1500" b="1" dirty="0" err="1" smtClean="0"/>
                <a:t>GeV</a:t>
              </a:r>
              <a:r>
                <a:rPr lang="en-US" sz="1500" b="1" dirty="0" smtClean="0"/>
                <a:t>)</a:t>
              </a:r>
              <a:endParaRPr lang="en-GB" sz="1500" b="1" dirty="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 rot="16200000">
            <a:off x="390183" y="2734017"/>
            <a:ext cx="914400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500" dirty="0" err="1" smtClean="0">
                <a:solidFill>
                  <a:srgbClr val="000000"/>
                </a:solidFill>
              </a:rPr>
              <a:t>cos</a:t>
            </a:r>
            <a:r>
              <a:rPr lang="el-GR" sz="1500" dirty="0" smtClean="0">
                <a:solidFill>
                  <a:srgbClr val="000000"/>
                </a:solidFill>
              </a:rPr>
              <a:t>θ</a:t>
            </a:r>
            <a:r>
              <a:rPr lang="en-US" sz="1500" baseline="-25000" dirty="0" smtClean="0">
                <a:solidFill>
                  <a:srgbClr val="000000"/>
                </a:solidFill>
              </a:rPr>
              <a:t>K</a:t>
            </a:r>
            <a:r>
              <a:rPr lang="en-US" sz="1500" baseline="30000" dirty="0" smtClean="0">
                <a:solidFill>
                  <a:srgbClr val="000000"/>
                </a:solidFill>
              </a:rPr>
              <a:t>-CJ</a:t>
            </a:r>
            <a:r>
              <a:rPr lang="en-US" sz="1500" b="1" dirty="0" smtClean="0"/>
              <a:t> </a:t>
            </a:r>
            <a:endParaRPr lang="en-GB" sz="1500" b="1" baseline="30000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4200183" y="2734018"/>
            <a:ext cx="914400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500" dirty="0" err="1" smtClean="0">
                <a:solidFill>
                  <a:srgbClr val="000000"/>
                </a:solidFill>
              </a:rPr>
              <a:t>cos</a:t>
            </a:r>
            <a:r>
              <a:rPr lang="el-GR" sz="1500" dirty="0" smtClean="0">
                <a:solidFill>
                  <a:srgbClr val="000000"/>
                </a:solidFill>
              </a:rPr>
              <a:t>θ</a:t>
            </a:r>
            <a:r>
              <a:rPr lang="en-US" sz="1500" baseline="-25000" dirty="0" smtClean="0">
                <a:solidFill>
                  <a:srgbClr val="000000"/>
                </a:solidFill>
              </a:rPr>
              <a:t>K</a:t>
            </a:r>
            <a:r>
              <a:rPr lang="en-US" sz="1500" baseline="30000" dirty="0" smtClean="0">
                <a:solidFill>
                  <a:srgbClr val="000000"/>
                </a:solidFill>
              </a:rPr>
              <a:t>-CJ</a:t>
            </a:r>
            <a:r>
              <a:rPr lang="en-US" sz="1500" b="1" dirty="0" smtClean="0"/>
              <a:t> </a:t>
            </a:r>
            <a:endParaRPr lang="en-GB" sz="1500" b="1" baseline="30000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6E592-3EA9-4D45-80B0-197DDFF5A1B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71600" y="1046202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1.5 &lt; E</a:t>
            </a:r>
            <a:r>
              <a:rPr lang="el-GR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&lt; 5.5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endParaRPr lang="en-GB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 bins, bin width 250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MeV</a:t>
            </a:r>
            <a:endParaRPr lang="en-GB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J:\talk\countpkm_PrtK0Km_EcosThetaKmGJ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621" y="2423160"/>
            <a:ext cx="7730579" cy="3749040"/>
          </a:xfrm>
          <a:prstGeom prst="rect">
            <a:avLst/>
          </a:prstGeom>
          <a:noFill/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Bookman Old Style" pitchFamily="18" charset="0"/>
              </a:rPr>
              <a:t>Kinematic Distribution</a:t>
            </a:r>
          </a:p>
        </p:txBody>
      </p:sp>
      <p:sp>
        <p:nvSpPr>
          <p:cNvPr id="11" name="Rectangle 10"/>
          <p:cNvSpPr/>
          <p:nvPr/>
        </p:nvSpPr>
        <p:spPr>
          <a:xfrm rot="19530321">
            <a:off x="-177810" y="269855"/>
            <a:ext cx="1691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chemeClr val="accent6"/>
                </a:solidFill>
                <a:latin typeface="Bookman Old Style" pitchFamily="18" charset="0"/>
              </a:rPr>
              <a:t>Neutron</a:t>
            </a:r>
            <a:endParaRPr lang="en-US" sz="2500" dirty="0">
              <a:solidFill>
                <a:schemeClr val="accent6"/>
              </a:solidFill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685800" y="2057400"/>
            <a:ext cx="7772400" cy="4209365"/>
            <a:chOff x="685800" y="1276290"/>
            <a:chExt cx="7772400" cy="4209365"/>
          </a:xfrm>
        </p:grpSpPr>
        <p:sp>
          <p:nvSpPr>
            <p:cNvPr id="17" name="TextBox 16"/>
            <p:cNvSpPr txBox="1"/>
            <p:nvPr/>
          </p:nvSpPr>
          <p:spPr>
            <a:xfrm>
              <a:off x="3276600" y="5144125"/>
              <a:ext cx="1066800" cy="323165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500" b="1" dirty="0" smtClean="0"/>
                <a:t>E</a:t>
              </a:r>
              <a:r>
                <a:rPr lang="el-GR" sz="1500" b="1" baseline="-25000" dirty="0" smtClean="0"/>
                <a:t>γ</a:t>
              </a:r>
              <a:r>
                <a:rPr lang="en-US" sz="1500" b="1" dirty="0" smtClean="0"/>
                <a:t> (</a:t>
              </a:r>
              <a:r>
                <a:rPr lang="en-US" sz="1500" b="1" dirty="0" err="1" smtClean="0"/>
                <a:t>GeV</a:t>
              </a:r>
              <a:r>
                <a:rPr lang="en-US" sz="1500" b="1" dirty="0" smtClean="0"/>
                <a:t>)</a:t>
              </a:r>
              <a:endParaRPr lang="en-GB" sz="1500" b="1" dirty="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5800" y="1276290"/>
              <a:ext cx="7772400" cy="4001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                      Data                                          Simulation</a:t>
              </a:r>
              <a:endParaRPr lang="en-GB" sz="2000" b="1" dirty="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15200" y="5162490"/>
              <a:ext cx="1066800" cy="323165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500" b="1" dirty="0" smtClean="0"/>
                <a:t>E</a:t>
              </a:r>
              <a:r>
                <a:rPr lang="el-GR" sz="1500" b="1" baseline="-25000" dirty="0" smtClean="0"/>
                <a:t>γ</a:t>
              </a:r>
              <a:r>
                <a:rPr lang="en-US" sz="1500" b="1" dirty="0" smtClean="0"/>
                <a:t> (</a:t>
              </a:r>
              <a:r>
                <a:rPr lang="en-US" sz="1500" b="1" dirty="0" err="1" smtClean="0"/>
                <a:t>GeV</a:t>
              </a:r>
              <a:r>
                <a:rPr lang="en-US" sz="1500" b="1" dirty="0" smtClean="0"/>
                <a:t>)</a:t>
              </a:r>
              <a:endParaRPr lang="en-GB" sz="1500" b="1" dirty="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 rot="16200000">
            <a:off x="390183" y="2734017"/>
            <a:ext cx="914400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500" dirty="0" err="1" smtClean="0">
                <a:solidFill>
                  <a:srgbClr val="000000"/>
                </a:solidFill>
              </a:rPr>
              <a:t>cos</a:t>
            </a:r>
            <a:r>
              <a:rPr lang="el-GR" sz="1500" dirty="0" smtClean="0">
                <a:solidFill>
                  <a:srgbClr val="000000"/>
                </a:solidFill>
              </a:rPr>
              <a:t>θ</a:t>
            </a:r>
            <a:r>
              <a:rPr lang="en-US" sz="1500" baseline="-25000" dirty="0" smtClean="0">
                <a:solidFill>
                  <a:srgbClr val="000000"/>
                </a:solidFill>
              </a:rPr>
              <a:t>K</a:t>
            </a:r>
            <a:r>
              <a:rPr lang="en-US" sz="1500" baseline="30000" dirty="0" smtClean="0">
                <a:solidFill>
                  <a:srgbClr val="000000"/>
                </a:solidFill>
              </a:rPr>
              <a:t>-CJ</a:t>
            </a:r>
            <a:r>
              <a:rPr lang="en-US" sz="1500" b="1" dirty="0" smtClean="0"/>
              <a:t> </a:t>
            </a:r>
            <a:endParaRPr lang="en-GB" sz="1500" b="1" baseline="30000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4200183" y="2734018"/>
            <a:ext cx="914400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500" dirty="0" err="1" smtClean="0">
                <a:solidFill>
                  <a:srgbClr val="000000"/>
                </a:solidFill>
              </a:rPr>
              <a:t>cos</a:t>
            </a:r>
            <a:r>
              <a:rPr lang="el-GR" sz="1500" dirty="0" smtClean="0">
                <a:solidFill>
                  <a:srgbClr val="000000"/>
                </a:solidFill>
              </a:rPr>
              <a:t>θ</a:t>
            </a:r>
            <a:r>
              <a:rPr lang="en-US" sz="1500" baseline="-25000" dirty="0" smtClean="0">
                <a:solidFill>
                  <a:srgbClr val="000000"/>
                </a:solidFill>
              </a:rPr>
              <a:t>K</a:t>
            </a:r>
            <a:r>
              <a:rPr lang="en-US" sz="1500" baseline="30000" dirty="0" smtClean="0">
                <a:solidFill>
                  <a:srgbClr val="000000"/>
                </a:solidFill>
              </a:rPr>
              <a:t>-CJ</a:t>
            </a:r>
            <a:r>
              <a:rPr lang="en-US" sz="1500" b="1" dirty="0" smtClean="0"/>
              <a:t> </a:t>
            </a:r>
            <a:endParaRPr lang="en-GB" sz="1500" b="1" baseline="30000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6E592-3EA9-4D45-80B0-197DDFF5A1B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71600" y="1046202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1.5 &lt; E</a:t>
            </a:r>
            <a:r>
              <a:rPr lang="el-GR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&lt; 5.5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endParaRPr lang="en-GB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 bins, bin width varies</a:t>
            </a:r>
            <a:endParaRPr lang="en-GB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00600" y="1030813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-0.8 &lt;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-GJ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 0.9</a:t>
            </a:r>
          </a:p>
          <a:p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 bins, bin width v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aries</a:t>
            </a:r>
            <a:endParaRPr lang="en-GB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Bookman Old Style" pitchFamily="18" charset="0"/>
              </a:rPr>
              <a:t>Yield Extraction (data)</a:t>
            </a:r>
          </a:p>
        </p:txBody>
      </p:sp>
      <p:sp>
        <p:nvSpPr>
          <p:cNvPr id="11" name="Rectangle 10"/>
          <p:cNvSpPr/>
          <p:nvPr/>
        </p:nvSpPr>
        <p:spPr>
          <a:xfrm rot="19530321">
            <a:off x="-44762" y="269855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  <a:latin typeface="Bookman Old Style" pitchFamily="18" charset="0"/>
              </a:rPr>
              <a:t>Proton</a:t>
            </a:r>
            <a:endParaRPr lang="en-US" sz="2500" dirty="0">
              <a:solidFill>
                <a:srgbClr val="00B050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1295400" y="4038600"/>
            <a:ext cx="381000" cy="4572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 rot="10800000">
            <a:off x="6014764" y="1828800"/>
            <a:ext cx="381000" cy="3810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D:\work\PhD_proposal\yield_t_PrtKpK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14400"/>
            <a:ext cx="3536290" cy="2743200"/>
          </a:xfrm>
          <a:prstGeom prst="rect">
            <a:avLst/>
          </a:prstGeom>
          <a:noFill/>
        </p:spPr>
      </p:pic>
      <p:pic>
        <p:nvPicPr>
          <p:cNvPr id="2051" name="Picture 3" descr="D:\work\PhD_proposal\yield_E_PrtKpK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9456" y="2590800"/>
            <a:ext cx="5009744" cy="3886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391400" y="6534835"/>
            <a:ext cx="1371600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M(</a:t>
            </a:r>
            <a:r>
              <a:rPr lang="en-US" sz="1500" b="1" dirty="0" err="1" smtClean="0"/>
              <a:t>pK</a:t>
            </a:r>
            <a:r>
              <a:rPr lang="en-US" sz="1500" b="1" baseline="30000" dirty="0" smtClean="0"/>
              <a:t>-</a:t>
            </a:r>
            <a:r>
              <a:rPr lang="en-US" sz="1500" b="1" dirty="0" smtClean="0"/>
              <a:t>) (</a:t>
            </a:r>
            <a:r>
              <a:rPr lang="en-US" sz="1500" b="1" dirty="0" err="1" smtClean="0"/>
              <a:t>GeV</a:t>
            </a:r>
            <a:r>
              <a:rPr lang="en-US" sz="1500" b="1" dirty="0" smtClean="0"/>
              <a:t>)</a:t>
            </a:r>
            <a:endParaRPr lang="en-GB" sz="1500" b="1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0" y="3639235"/>
            <a:ext cx="1371600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M(</a:t>
            </a:r>
            <a:r>
              <a:rPr lang="en-US" sz="1500" b="1" dirty="0" err="1" smtClean="0"/>
              <a:t>pK</a:t>
            </a:r>
            <a:r>
              <a:rPr lang="en-US" sz="1500" b="1" baseline="30000" dirty="0" smtClean="0"/>
              <a:t>-</a:t>
            </a:r>
            <a:r>
              <a:rPr lang="en-US" sz="1500" b="1" dirty="0" smtClean="0"/>
              <a:t>) (</a:t>
            </a:r>
            <a:r>
              <a:rPr lang="en-US" sz="1500" b="1" dirty="0" err="1" smtClean="0"/>
              <a:t>GeV</a:t>
            </a:r>
            <a:r>
              <a:rPr lang="en-US" sz="1500" b="1" dirty="0" smtClean="0"/>
              <a:t>)</a:t>
            </a:r>
            <a:endParaRPr lang="en-GB" sz="1500" b="1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6E592-3EA9-4D45-80B0-197DDFF5A1B8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800600" y="990600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1.5 &lt; E</a:t>
            </a:r>
            <a:r>
              <a:rPr lang="el-GR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&lt; 5.5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endParaRPr lang="en-GB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 bins, bin width 250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MeV</a:t>
            </a:r>
            <a:endParaRPr lang="en-GB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00" y="4763869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0.25 &lt; t* = -(t-t</a:t>
            </a:r>
            <a:r>
              <a:rPr lang="en-GB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&lt; 3.0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GB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 bins, bin width v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aries</a:t>
            </a:r>
            <a:endParaRPr lang="en-GB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Bookman Old Style" pitchFamily="18" charset="0"/>
              </a:rPr>
              <a:t>Yield Extraction (data)</a:t>
            </a:r>
          </a:p>
        </p:txBody>
      </p:sp>
      <p:sp>
        <p:nvSpPr>
          <p:cNvPr id="11" name="Rectangle 10"/>
          <p:cNvSpPr/>
          <p:nvPr/>
        </p:nvSpPr>
        <p:spPr>
          <a:xfrm rot="19530321">
            <a:off x="-177810" y="269855"/>
            <a:ext cx="1691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chemeClr val="accent6"/>
                </a:solidFill>
                <a:latin typeface="Bookman Old Style" pitchFamily="18" charset="0"/>
              </a:rPr>
              <a:t>Neutron</a:t>
            </a:r>
            <a:endParaRPr lang="en-US" sz="2500" dirty="0">
              <a:solidFill>
                <a:schemeClr val="accent6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1295400" y="4114800"/>
            <a:ext cx="381000" cy="3810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 rot="10800000">
            <a:off x="5715000" y="1823764"/>
            <a:ext cx="381000" cy="3810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:\work\PhD_proposal\yield_t_PrtK0K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310" y="914400"/>
            <a:ext cx="3536290" cy="2743200"/>
          </a:xfrm>
          <a:prstGeom prst="rect">
            <a:avLst/>
          </a:prstGeom>
          <a:noFill/>
        </p:spPr>
      </p:pic>
      <p:pic>
        <p:nvPicPr>
          <p:cNvPr id="3075" name="Picture 3" descr="D:\work\PhD_proposal\yield_E_PrtK0K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895600"/>
            <a:ext cx="4715053" cy="3657600"/>
          </a:xfrm>
          <a:prstGeom prst="rect">
            <a:avLst/>
          </a:prstGeom>
          <a:noFill/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6E592-3EA9-4D45-80B0-197DDFF5A1B8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800600" y="990600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1.5 &lt; E</a:t>
            </a:r>
            <a:r>
              <a:rPr lang="el-GR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&lt; 5.5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endParaRPr lang="en-GB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 bins, bin width varies</a:t>
            </a:r>
            <a:endParaRPr lang="en-GB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00" y="4763869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0.0 &lt; t* = -(t-t</a:t>
            </a:r>
            <a:r>
              <a:rPr lang="en-GB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&lt; 3.0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GB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 bins, bin width v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aries</a:t>
            </a:r>
            <a:endParaRPr lang="en-GB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91400" y="6534835"/>
            <a:ext cx="1371600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M(</a:t>
            </a:r>
            <a:r>
              <a:rPr lang="en-US" sz="1500" b="1" dirty="0" err="1" smtClean="0"/>
              <a:t>pK</a:t>
            </a:r>
            <a:r>
              <a:rPr lang="en-US" sz="1500" b="1" baseline="30000" dirty="0" smtClean="0"/>
              <a:t>-</a:t>
            </a:r>
            <a:r>
              <a:rPr lang="en-US" sz="1500" b="1" dirty="0" smtClean="0"/>
              <a:t>) (</a:t>
            </a:r>
            <a:r>
              <a:rPr lang="en-US" sz="1500" b="1" dirty="0" err="1" smtClean="0"/>
              <a:t>GeV</a:t>
            </a:r>
            <a:r>
              <a:rPr lang="en-US" sz="1500" b="1" dirty="0" smtClean="0"/>
              <a:t>)</a:t>
            </a:r>
            <a:endParaRPr lang="en-GB" sz="1500" b="1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0" y="3639235"/>
            <a:ext cx="1371600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M(</a:t>
            </a:r>
            <a:r>
              <a:rPr lang="en-US" sz="1500" b="1" dirty="0" err="1" smtClean="0"/>
              <a:t>pK</a:t>
            </a:r>
            <a:r>
              <a:rPr lang="en-US" sz="1500" b="1" baseline="30000" dirty="0" smtClean="0"/>
              <a:t>-</a:t>
            </a:r>
            <a:r>
              <a:rPr lang="en-US" sz="1500" b="1" dirty="0" smtClean="0"/>
              <a:t>) (</a:t>
            </a:r>
            <a:r>
              <a:rPr lang="en-US" sz="1500" b="1" dirty="0" err="1" smtClean="0"/>
              <a:t>GeV</a:t>
            </a:r>
            <a:r>
              <a:rPr lang="en-US" sz="1500" b="1" dirty="0" smtClean="0"/>
              <a:t>)</a:t>
            </a:r>
            <a:endParaRPr lang="en-GB" sz="1500" b="1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zhao\Pictures\inkscape_pasted_image_20100626_1122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267200"/>
            <a:ext cx="4390153" cy="6400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629400" y="4475202"/>
            <a:ext cx="16752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smtClean="0">
                <a:solidFill>
                  <a:srgbClr val="FF0000"/>
                </a:solidFill>
              </a:rPr>
              <a:t>&gt;&gt;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8001000" y="4696361"/>
            <a:ext cx="76199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8000" b="1" i="1" dirty="0">
                <a:solidFill>
                  <a:srgbClr val="7030A0"/>
                </a:solidFill>
                <a:latin typeface="Times New Roman" pitchFamily="18" charset="0"/>
              </a:rPr>
              <a:t>?</a:t>
            </a:r>
            <a:endParaRPr lang="en-US" sz="8000" b="1" i="1" baseline="30000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4400" b="1" dirty="0" smtClean="0">
                <a:latin typeface="Bookman Old Style" pitchFamily="18" charset="0"/>
              </a:rPr>
              <a:t>Cross Section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photoproduction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1078468"/>
            <a:ext cx="6324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Comparing </a:t>
            </a:r>
            <a:r>
              <a:rPr lang="en-US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Proton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results between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ata and theory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67200" y="5105400"/>
            <a:ext cx="3636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Cross sections of </a:t>
            </a:r>
            <a:r>
              <a:rPr lang="en-US" altLang="zh-CN" sz="20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Neutron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much 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smaller than </a:t>
            </a:r>
            <a:r>
              <a:rPr lang="en-US" sz="2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Proton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629400" y="6248400"/>
            <a:ext cx="2133600" cy="365125"/>
          </a:xfrm>
        </p:spPr>
        <p:txBody>
          <a:bodyPr/>
          <a:lstStyle/>
          <a:p>
            <a:pPr>
              <a:defRPr/>
            </a:pPr>
            <a:fld id="{E906E592-3EA9-4D45-80B0-197DDFF5A1B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7" name="Picture 3" descr="C:\Users\zhao\Pictures\inkscape_pasted_image_20100626_11142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676400"/>
            <a:ext cx="2999088" cy="2286000"/>
          </a:xfrm>
          <a:prstGeom prst="rect">
            <a:avLst/>
          </a:prstGeom>
          <a:noFill/>
        </p:spPr>
      </p:pic>
      <p:pic>
        <p:nvPicPr>
          <p:cNvPr id="1028" name="Picture 4" descr="C:\Users\zhao\Pictures\inkscape_pasted_image_20100626_11163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962400"/>
            <a:ext cx="2982200" cy="2362200"/>
          </a:xfrm>
          <a:prstGeom prst="rect">
            <a:avLst/>
          </a:prstGeom>
          <a:noFill/>
        </p:spPr>
      </p:pic>
      <p:pic>
        <p:nvPicPr>
          <p:cNvPr id="1029" name="Picture 5" descr="C:\Users\zhao\Pictures\inkscape_pasted_image_20100626_10592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1600200"/>
            <a:ext cx="4348171" cy="2286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4343400" y="6096000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500" dirty="0" smtClean="0">
                <a:solidFill>
                  <a:srgbClr val="000000"/>
                </a:solidFill>
              </a:rPr>
              <a:t>S. Nam et al. Phys. Rev. D, 71, 114012 (2005)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work\my_presentation\PhD_proposal\yield_Et_PrtKpKm_dat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19200"/>
            <a:ext cx="1851075" cy="5486400"/>
          </a:xfrm>
          <a:prstGeom prst="rect">
            <a:avLst/>
          </a:prstGeom>
          <a:noFill/>
        </p:spPr>
      </p:pic>
      <p:pic>
        <p:nvPicPr>
          <p:cNvPr id="4099" name="Picture 3" descr="D:\work\my_presentation\PhD_proposal\yield_Et_PrtKpKm_si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219200"/>
            <a:ext cx="5499765" cy="5486400"/>
          </a:xfrm>
          <a:prstGeom prst="rect">
            <a:avLst/>
          </a:prstGeom>
          <a:noFill/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Bookman Old Style" pitchFamily="18" charset="0"/>
              </a:rPr>
              <a:t>Yield</a:t>
            </a:r>
            <a:r>
              <a:rPr lang="en-US" dirty="0" smtClean="0"/>
              <a:t> and Acceptance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609600"/>
            <a:ext cx="7772400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       Data                                        Simulation</a:t>
            </a:r>
            <a:endParaRPr lang="en-GB" sz="2000" b="1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2295556" y="3495645"/>
            <a:ext cx="5867400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</a:t>
            </a:r>
            <a:r>
              <a:rPr lang="en-US" sz="2000" kern="0" dirty="0" smtClean="0">
                <a:latin typeface="Comic Sans MS" pitchFamily="66" charset="0"/>
                <a:cs typeface="Comic Sans MS"/>
              </a:rPr>
              <a:t>E</a:t>
            </a:r>
            <a:r>
              <a:rPr lang="en-GB" sz="2000" dirty="0" smtClean="0">
                <a:solidFill>
                  <a:srgbClr val="000000"/>
                </a:solidFill>
                <a:latin typeface="Symbol" pitchFamily="18" charset="2"/>
                <a:sym typeface="Symbol"/>
              </a:rPr>
              <a:t></a:t>
            </a:r>
            <a:r>
              <a:rPr lang="en-US" sz="2000" b="1" dirty="0" smtClean="0"/>
              <a:t>, t*  bin              t* bin              </a:t>
            </a:r>
            <a:r>
              <a:rPr lang="en-US" sz="2000" kern="0" dirty="0" smtClean="0">
                <a:latin typeface="Comic Sans MS" pitchFamily="66" charset="0"/>
                <a:cs typeface="Comic Sans MS"/>
              </a:rPr>
              <a:t>E</a:t>
            </a:r>
            <a:r>
              <a:rPr lang="en-GB" sz="2000" dirty="0" smtClean="0">
                <a:solidFill>
                  <a:srgbClr val="000000"/>
                </a:solidFill>
                <a:latin typeface="Symbol" pitchFamily="18" charset="2"/>
                <a:sym typeface="Symbol"/>
              </a:rPr>
              <a:t> </a:t>
            </a:r>
            <a:r>
              <a:rPr lang="en-US" sz="2000" b="1" dirty="0" smtClean="0"/>
              <a:t>bin</a:t>
            </a:r>
            <a:endParaRPr lang="en-GB" sz="2000" b="1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3" name="Rectangle 12"/>
          <p:cNvSpPr/>
          <p:nvPr/>
        </p:nvSpPr>
        <p:spPr>
          <a:xfrm rot="19530321">
            <a:off x="-44762" y="269855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  <a:latin typeface="Bookman Old Style" pitchFamily="18" charset="0"/>
              </a:rPr>
              <a:t>Proton</a:t>
            </a:r>
            <a:endParaRPr lang="en-US" sz="25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0400" y="914400"/>
            <a:ext cx="762000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Yield</a:t>
            </a:r>
            <a:endParaRPr lang="en-GB" sz="1500" b="1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9200" y="914400"/>
            <a:ext cx="1600200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# of generated</a:t>
            </a:r>
            <a:endParaRPr lang="en-GB" sz="1500" b="1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914400"/>
            <a:ext cx="1295400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Acceptance</a:t>
            </a:r>
            <a:endParaRPr lang="en-GB" sz="1500" b="1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914400"/>
            <a:ext cx="762000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Yield</a:t>
            </a:r>
            <a:endParaRPr lang="en-GB" sz="1500" b="1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90843" y="3748445"/>
            <a:ext cx="5638801" cy="12311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GB" sz="200" b="1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6E592-3EA9-4D45-80B0-197DDFF5A1B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work\my_presentation\PhD_proposal\yield_Et_PrtK0Km_si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0836" y="1219200"/>
            <a:ext cx="5499764" cy="5486400"/>
          </a:xfrm>
          <a:prstGeom prst="rect">
            <a:avLst/>
          </a:prstGeom>
          <a:noFill/>
        </p:spPr>
      </p:pic>
      <p:pic>
        <p:nvPicPr>
          <p:cNvPr id="5122" name="Picture 2" descr="D:\work\my_presentation\PhD_proposal\yield_Et_PrtK0Km_dat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8597" y="1219200"/>
            <a:ext cx="1930803" cy="5410200"/>
          </a:xfrm>
          <a:prstGeom prst="rect">
            <a:avLst/>
          </a:prstGeom>
          <a:noFill/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Bookman Old Style" pitchFamily="18" charset="0"/>
              </a:rPr>
              <a:t>Yield</a:t>
            </a:r>
            <a:r>
              <a:rPr lang="en-US" dirty="0" smtClean="0"/>
              <a:t> and Acceptance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590490"/>
            <a:ext cx="7772400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       Data                                        Simulation</a:t>
            </a:r>
            <a:endParaRPr lang="en-GB" sz="2000" b="1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2295556" y="3495645"/>
            <a:ext cx="5867400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</a:t>
            </a:r>
            <a:r>
              <a:rPr lang="en-US" sz="2000" kern="0" dirty="0" smtClean="0">
                <a:latin typeface="Comic Sans MS" pitchFamily="66" charset="0"/>
                <a:cs typeface="Comic Sans MS"/>
              </a:rPr>
              <a:t>E</a:t>
            </a:r>
            <a:r>
              <a:rPr lang="en-GB" sz="2000" dirty="0" smtClean="0">
                <a:solidFill>
                  <a:srgbClr val="000000"/>
                </a:solidFill>
                <a:latin typeface="Symbol" pitchFamily="18" charset="2"/>
                <a:sym typeface="Symbol"/>
              </a:rPr>
              <a:t></a:t>
            </a:r>
            <a:r>
              <a:rPr lang="en-US" sz="2000" b="1" dirty="0" smtClean="0"/>
              <a:t>, t*  bin              t*  bin              </a:t>
            </a:r>
            <a:r>
              <a:rPr lang="en-US" sz="2000" kern="0" dirty="0" smtClean="0">
                <a:latin typeface="Comic Sans MS" pitchFamily="66" charset="0"/>
                <a:cs typeface="Comic Sans MS"/>
              </a:rPr>
              <a:t>E</a:t>
            </a:r>
            <a:r>
              <a:rPr lang="en-GB" sz="2000" dirty="0" smtClean="0">
                <a:solidFill>
                  <a:srgbClr val="000000"/>
                </a:solidFill>
                <a:latin typeface="Symbol" pitchFamily="18" charset="2"/>
                <a:sym typeface="Symbol"/>
              </a:rPr>
              <a:t> </a:t>
            </a:r>
            <a:r>
              <a:rPr lang="en-US" sz="2000" b="1" dirty="0" smtClean="0"/>
              <a:t>bin</a:t>
            </a:r>
            <a:endParaRPr lang="en-GB" sz="2000" b="1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3" name="Rectangle 12"/>
          <p:cNvSpPr/>
          <p:nvPr/>
        </p:nvSpPr>
        <p:spPr>
          <a:xfrm rot="19530321">
            <a:off x="-177810" y="269855"/>
            <a:ext cx="1691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chemeClr val="accent6"/>
                </a:solidFill>
                <a:latin typeface="Bookman Old Style" pitchFamily="18" charset="0"/>
              </a:rPr>
              <a:t>Neutron</a:t>
            </a:r>
            <a:endParaRPr lang="en-US" sz="2500" dirty="0">
              <a:solidFill>
                <a:schemeClr val="accent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0400" y="892630"/>
            <a:ext cx="762000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Yield</a:t>
            </a:r>
            <a:endParaRPr lang="en-GB" sz="1500" b="1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9200" y="914400"/>
            <a:ext cx="1600200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# of generated</a:t>
            </a:r>
            <a:endParaRPr lang="en-GB" sz="1500" b="1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914400"/>
            <a:ext cx="1295400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Acceptance</a:t>
            </a:r>
            <a:endParaRPr lang="en-GB" sz="1500" b="1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859972"/>
            <a:ext cx="762000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Yield</a:t>
            </a:r>
            <a:endParaRPr lang="en-GB" sz="1500" b="1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90843" y="3748445"/>
            <a:ext cx="5638801" cy="12311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GB" sz="200" b="1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6E592-3EA9-4D45-80B0-197DDFF5A1B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SAPHIR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6E592-3EA9-4D45-80B0-197DDFF5A1B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752600"/>
            <a:ext cx="750463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SAPHIR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6E592-3EA9-4D45-80B0-197DDFF5A1B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6477000" cy="478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Bookman Old Style" pitchFamily="18" charset="0"/>
              </a:rPr>
              <a:t>Cross Section </a:t>
            </a:r>
            <a:r>
              <a:rPr lang="en-US" sz="2400" dirty="0" err="1" smtClean="0">
                <a:solidFill>
                  <a:srgbClr val="FF0000"/>
                </a:solidFill>
                <a:latin typeface="Bookman Old Style" pitchFamily="18" charset="0"/>
              </a:rPr>
              <a:t>photoproduction</a:t>
            </a:r>
            <a:endParaRPr lang="en-US" sz="2400" b="1" dirty="0" smtClean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28600" y="1295400"/>
            <a:ext cx="4724400" cy="4525963"/>
          </a:xfrm>
        </p:spPr>
        <p:txBody>
          <a:bodyPr/>
          <a:lstStyle/>
          <a:p>
            <a:pPr>
              <a:buNone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LEPS Results</a:t>
            </a:r>
          </a:p>
          <a:p>
            <a:pPr>
              <a:buSzPct val="150000"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Show both forward and backward angle differential cross sections on </a:t>
            </a:r>
            <a:r>
              <a:rPr lang="en-US" sz="1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Proton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ct val="150000"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Enhancement close to threshold is interpreted as a resonance structure.</a:t>
            </a:r>
          </a:p>
          <a:p>
            <a:pPr>
              <a:buSzPct val="150000"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Very small cross sections on </a:t>
            </a:r>
            <a:r>
              <a:rPr lang="en-US" altLang="zh-CN" sz="18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Neutron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from indirect measurement.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E7D3F-349E-4CEF-8E7C-775283E72E4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074" name="Picture 2" descr="C:\Users\zhao\Pictures\inkscape_pasted_image_20100626_11055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191000"/>
            <a:ext cx="4621338" cy="2286000"/>
          </a:xfrm>
          <a:prstGeom prst="rect">
            <a:avLst/>
          </a:prstGeom>
          <a:noFill/>
        </p:spPr>
      </p:pic>
      <p:pic>
        <p:nvPicPr>
          <p:cNvPr id="11" name="Picture 3" descr="C:\Users\zhao\Pictures\inkscape_pasted_image_20100626_11094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990600"/>
            <a:ext cx="3325602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Bookman Old Style" pitchFamily="18" charset="0"/>
              </a:rPr>
              <a:t>Decay Angle </a:t>
            </a:r>
            <a:r>
              <a:rPr lang="en-US" sz="2400" dirty="0" err="1" smtClean="0">
                <a:solidFill>
                  <a:srgbClr val="FF0000"/>
                </a:solidFill>
                <a:latin typeface="Bookman Old Style" pitchFamily="18" charset="0"/>
              </a:rPr>
              <a:t>photoproduction</a:t>
            </a:r>
            <a:endParaRPr lang="en-US" sz="2400" b="1" dirty="0" smtClean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752600"/>
            <a:ext cx="511775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533400" y="1200090"/>
            <a:ext cx="342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Gottfried-Jackson frame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85873" y="1459468"/>
            <a:ext cx="85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=3/2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38073" y="1459468"/>
            <a:ext cx="85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=1/2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72400" y="1459468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interference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E7D3F-349E-4CEF-8E7C-775283E72E4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" name="Picture 2" descr="C:\Users\zhao\Pictures\inkscape_pasted_image_20100626_11254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9656" y="2667000"/>
            <a:ext cx="4655769" cy="3733800"/>
          </a:xfrm>
          <a:prstGeom prst="rect">
            <a:avLst/>
          </a:prstGeom>
          <a:noFill/>
        </p:spPr>
      </p:pic>
      <p:pic>
        <p:nvPicPr>
          <p:cNvPr id="4099" name="Picture 3" descr="C:\Users\zhao\Pictures\inkscape_pasted_image_20100626_11323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752600"/>
            <a:ext cx="3117643" cy="914400"/>
          </a:xfrm>
          <a:prstGeom prst="rect">
            <a:avLst/>
          </a:prstGeom>
          <a:noFill/>
        </p:spPr>
      </p:pic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22861" y="3048000"/>
          <a:ext cx="4396739" cy="1330678"/>
        </p:xfrm>
        <a:graphic>
          <a:graphicData uri="http://schemas.openxmlformats.org/drawingml/2006/table">
            <a:tbl>
              <a:tblPr firstRow="1" firstCol="1">
                <a:tableStyleId>{00A15C55-8517-42AA-B614-E9B94910E393}</a:tableStyleId>
              </a:tblPr>
              <a:tblGrid>
                <a:gridCol w="1754505"/>
                <a:gridCol w="902017"/>
                <a:gridCol w="902017"/>
                <a:gridCol w="838200"/>
              </a:tblGrid>
              <a:tr h="4868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*   J</a:t>
                      </a:r>
                      <a:r>
                        <a:rPr lang="en-US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P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= 3/2 </a:t>
                      </a:r>
                      <a:r>
                        <a:rPr lang="en-US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−</a:t>
                      </a: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=1/2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=3/2</a:t>
                      </a:r>
                      <a:endParaRPr lang="en-US" baseline="-25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>
                          <a:latin typeface="Times New Roman" pitchFamily="18" charset="0"/>
                          <a:cs typeface="Times New Roman" pitchFamily="18" charset="0"/>
                        </a:rPr>
                        <a:t>β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l-GR" dirty="0" smtClean="0"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  <a:endParaRPr lang="en-US" baseline="-25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4219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N(1/2 </a:t>
                      </a:r>
                      <a:r>
                        <a:rPr lang="en-US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)K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0 </a:t>
                      </a:r>
                      <a:r>
                        <a:rPr lang="en-US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−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9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N(1/2 </a:t>
                      </a:r>
                      <a:r>
                        <a:rPr lang="en-US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) K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*(1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−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3/1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5394082" y="1047690"/>
            <a:ext cx="27013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Decay angle distribution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0" y="4876800"/>
            <a:ext cx="37338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Decay angle distribution is related to production mechanism.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648200" y="6340475"/>
            <a:ext cx="3962400" cy="365125"/>
          </a:xfrm>
        </p:spPr>
        <p:txBody>
          <a:bodyPr/>
          <a:lstStyle/>
          <a:p>
            <a:pPr>
              <a:defRPr/>
            </a:pPr>
            <a:r>
              <a:rPr lang="en-GB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S. Nam et al. </a:t>
            </a:r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Phys. Rev. C, 81, 055206 (2010)</a:t>
            </a:r>
            <a:endParaRPr lang="en-US" sz="1400" dirty="0"/>
          </a:p>
        </p:txBody>
      </p:sp>
      <p:pic>
        <p:nvPicPr>
          <p:cNvPr id="7170" name="Picture 2" descr="J:\talk\FIG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54480"/>
            <a:ext cx="4463788" cy="4846320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Bookman Old Style" pitchFamily="18" charset="0"/>
              </a:rPr>
              <a:t>Decay Angle </a:t>
            </a:r>
            <a:r>
              <a:rPr lang="en-US" sz="2400" dirty="0" err="1" smtClean="0">
                <a:solidFill>
                  <a:srgbClr val="FF0000"/>
                </a:solidFill>
                <a:latin typeface="Bookman Old Style" pitchFamily="18" charset="0"/>
              </a:rPr>
              <a:t>photoproduction</a:t>
            </a:r>
            <a:endParaRPr lang="en-US" sz="2400" b="1" dirty="0" smtClean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2800290"/>
            <a:ext cx="13716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</a:t>
            </a:r>
            <a:r>
              <a:rPr lang="en-GB" sz="2000" b="1" dirty="0" err="1" smtClean="0">
                <a:solidFill>
                  <a:srgbClr val="000000"/>
                </a:solidFill>
              </a:rPr>
              <a:t>cos</a:t>
            </a:r>
            <a:r>
              <a:rPr lang="el-GR" sz="2000" b="1" dirty="0" smtClean="0">
                <a:solidFill>
                  <a:srgbClr val="000000"/>
                </a:solidFill>
              </a:rPr>
              <a:t>θ</a:t>
            </a:r>
            <a:r>
              <a:rPr lang="en-US" sz="2000" b="1" baseline="-25000" dirty="0" smtClean="0">
                <a:solidFill>
                  <a:srgbClr val="000000"/>
                </a:solidFill>
              </a:rPr>
              <a:t>K</a:t>
            </a:r>
            <a:r>
              <a:rPr lang="en-US" sz="2000" b="1" baseline="30000" dirty="0" smtClean="0">
                <a:solidFill>
                  <a:srgbClr val="000000"/>
                </a:solidFill>
              </a:rPr>
              <a:t>-GJ</a:t>
            </a:r>
            <a:endParaRPr lang="en-US" sz="2000" b="1" baseline="30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581400" y="2819400"/>
            <a:ext cx="13716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</a:t>
            </a:r>
            <a:r>
              <a:rPr lang="en-GB" sz="2000" b="1" dirty="0" err="1" smtClean="0">
                <a:solidFill>
                  <a:srgbClr val="000000"/>
                </a:solidFill>
              </a:rPr>
              <a:t>cos</a:t>
            </a:r>
            <a:r>
              <a:rPr lang="el-GR" sz="2000" b="1" dirty="0" smtClean="0">
                <a:solidFill>
                  <a:srgbClr val="000000"/>
                </a:solidFill>
              </a:rPr>
              <a:t>θ</a:t>
            </a:r>
            <a:r>
              <a:rPr lang="en-US" sz="2000" b="1" baseline="-25000" dirty="0" smtClean="0">
                <a:solidFill>
                  <a:srgbClr val="000000"/>
                </a:solidFill>
              </a:rPr>
              <a:t>K</a:t>
            </a:r>
            <a:r>
              <a:rPr lang="en-US" sz="2000" b="1" baseline="30000" dirty="0" smtClean="0">
                <a:solidFill>
                  <a:srgbClr val="000000"/>
                </a:solidFill>
              </a:rPr>
              <a:t>CM</a:t>
            </a:r>
            <a:endParaRPr lang="en-US" sz="2000" b="1" baseline="30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286000" y="1044714"/>
            <a:ext cx="4495800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000000"/>
                </a:solidFill>
              </a:rPr>
              <a:t>θ</a:t>
            </a:r>
            <a:r>
              <a:rPr lang="en-US" sz="2000" b="1" baseline="-25000" dirty="0" smtClean="0">
                <a:solidFill>
                  <a:srgbClr val="000000"/>
                </a:solidFill>
              </a:rPr>
              <a:t>K</a:t>
            </a:r>
            <a:r>
              <a:rPr lang="en-US" sz="2000" b="1" baseline="30000" dirty="0" smtClean="0">
                <a:solidFill>
                  <a:srgbClr val="000000"/>
                </a:solidFill>
              </a:rPr>
              <a:t>CM</a:t>
            </a:r>
            <a:r>
              <a:rPr lang="en-US" sz="2000" b="1" dirty="0" smtClean="0"/>
              <a:t>   forward              backward</a:t>
            </a:r>
            <a:endParaRPr lang="en-GB" sz="2000" b="1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457200" y="3886200"/>
            <a:ext cx="8305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eg3 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run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SzPct val="150000"/>
              <a:buFont typeface="Arial" pitchFamily="34" charset="0"/>
              <a:buChar char="•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Photon beam   	electron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beam 5.77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tagged photon energy </a:t>
            </a:r>
            <a:r>
              <a:rPr lang="sv-SE" sz="1600" b="1" dirty="0" smtClean="0">
                <a:latin typeface="Times New Roman" pitchFamily="18" charset="0"/>
                <a:cs typeface="Times New Roman" pitchFamily="18" charset="0"/>
              </a:rPr>
              <a:t>1.15 &lt; E &lt; 5.5 GeV, 3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SzPct val="150000"/>
              <a:buFont typeface="Arial" pitchFamily="34" charset="0"/>
              <a:buChar char="•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Target 		40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cm upstream, LD</a:t>
            </a:r>
            <a:r>
              <a:rPr lang="en-US" sz="16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buSzPct val="150000"/>
              <a:buFont typeface="Arial" pitchFamily="34" charset="0"/>
              <a:buChar char="•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Trigger	</a:t>
            </a:r>
            <a:r>
              <a:rPr lang="sv-SE" sz="1600" b="1" dirty="0" smtClean="0">
                <a:latin typeface="Times New Roman" pitchFamily="18" charset="0"/>
                <a:cs typeface="Times New Roman" pitchFamily="18" charset="0"/>
              </a:rPr>
              <a:t>Tagger 	4.5 </a:t>
            </a:r>
            <a:r>
              <a:rPr lang="sv-SE" sz="1600" b="1" dirty="0">
                <a:latin typeface="Times New Roman" pitchFamily="18" charset="0"/>
                <a:cs typeface="Times New Roman" pitchFamily="18" charset="0"/>
              </a:rPr>
              <a:t>&lt; E &lt; </a:t>
            </a:r>
            <a:r>
              <a:rPr lang="sv-SE" sz="1600" b="1" dirty="0" smtClean="0">
                <a:latin typeface="Times New Roman" pitchFamily="18" charset="0"/>
                <a:cs typeface="Times New Roman" pitchFamily="18" charset="0"/>
              </a:rPr>
              <a:t>5.5 GeV,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STxTOF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(3 sectors and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prescaled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sectors)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SzPct val="150000"/>
              <a:buFont typeface="Arial" pitchFamily="34" charset="0"/>
              <a:buChar char="•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Torus field	optimized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to -1980 A, negative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charged particles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outbending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SzPct val="150000"/>
              <a:buFont typeface="Arial" pitchFamily="34" charset="0"/>
              <a:buChar char="•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Run period 	12/06/2004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01/31/2005, 29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days of production on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LD</a:t>
            </a:r>
            <a:r>
              <a:rPr lang="en-US" sz="16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target</a:t>
            </a:r>
          </a:p>
          <a:p>
            <a:pPr>
              <a:buSzPct val="150000"/>
              <a:buFont typeface="Arial" pitchFamily="34" charset="0"/>
              <a:buChar char="•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Data		4.2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billion physics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events, 32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TB raw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data, average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2.7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tracks/event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886200" y="1371600"/>
            <a:ext cx="5562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r>
              <a:rPr lang="en-US" altLang="zh-CN" sz="3000" dirty="0" smtClean="0">
                <a:latin typeface="Times New Roman" pitchFamily="18" charset="0"/>
                <a:ea typeface="+mj-ea"/>
                <a:cs typeface="Times New Roman" pitchFamily="18" charset="0"/>
              </a:rPr>
              <a:t>p(n</a:t>
            </a:r>
            <a:r>
              <a:rPr lang="en-US" altLang="zh-CN" sz="3000" dirty="0">
                <a:latin typeface="Times New Roman" pitchFamily="18" charset="0"/>
                <a:ea typeface="+mj-ea"/>
                <a:cs typeface="Times New Roman" pitchFamily="18" charset="0"/>
              </a:rPr>
              <a:t>) </a:t>
            </a:r>
            <a:r>
              <a:rPr lang="en-US" sz="3000" dirty="0">
                <a:latin typeface="Times New Roman" pitchFamily="18" charset="0"/>
                <a:ea typeface="+mj-ea"/>
                <a:cs typeface="Times New Roman" pitchFamily="18" charset="0"/>
              </a:rPr>
              <a:t>→ K</a:t>
            </a:r>
            <a:r>
              <a:rPr lang="en-US" sz="3000" baseline="30000" dirty="0">
                <a:latin typeface="Times New Roman" pitchFamily="18" charset="0"/>
                <a:ea typeface="+mj-ea"/>
                <a:cs typeface="Times New Roman" pitchFamily="18" charset="0"/>
              </a:rPr>
              <a:t>+</a:t>
            </a:r>
            <a:r>
              <a:rPr lang="en-US" sz="30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GB" sz="3000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*</a:t>
            </a:r>
            <a:r>
              <a:rPr lang="en-US" altLang="zh-CN" sz="3000" dirty="0" smtClean="0"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lang="en-US" altLang="zh-CN" sz="3000" dirty="0">
                <a:latin typeface="Times New Roman" pitchFamily="18" charset="0"/>
                <a:ea typeface="+mj-ea"/>
                <a:cs typeface="Times New Roman" pitchFamily="18" charset="0"/>
              </a:rPr>
              <a:t>n</a:t>
            </a:r>
            <a:r>
              <a:rPr lang="en-US" altLang="zh-CN" sz="3000" dirty="0" smtClean="0">
                <a:latin typeface="Times New Roman" pitchFamily="18" charset="0"/>
                <a:ea typeface="+mj-ea"/>
                <a:cs typeface="Times New Roman" pitchFamily="18" charset="0"/>
              </a:rPr>
              <a:t>)      </a:t>
            </a:r>
            <a:r>
              <a:rPr lang="en-US" sz="3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Proton</a:t>
            </a:r>
            <a:r>
              <a:rPr lang="en-US" altLang="zh-CN" sz="30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GB" sz="3000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  <a:sym typeface="Symbol"/>
              </a:rPr>
              <a:t></a:t>
            </a:r>
            <a:r>
              <a:rPr lang="en-US" altLang="zh-CN" sz="3000" dirty="0" smtClean="0">
                <a:latin typeface="Times New Roman" pitchFamily="18" charset="0"/>
                <a:ea typeface="+mj-ea"/>
                <a:cs typeface="Times New Roman" pitchFamily="18" charset="0"/>
              </a:rPr>
              <a:t>n(p</a:t>
            </a:r>
            <a:r>
              <a:rPr lang="en-US" altLang="zh-CN" sz="3000" dirty="0">
                <a:latin typeface="Times New Roman" pitchFamily="18" charset="0"/>
                <a:ea typeface="+mj-ea"/>
                <a:cs typeface="Times New Roman" pitchFamily="18" charset="0"/>
              </a:rPr>
              <a:t>) </a:t>
            </a:r>
            <a:r>
              <a:rPr lang="en-US" sz="3000" dirty="0">
                <a:latin typeface="Times New Roman" pitchFamily="18" charset="0"/>
                <a:ea typeface="+mj-ea"/>
                <a:cs typeface="Times New Roman" pitchFamily="18" charset="0"/>
              </a:rPr>
              <a:t>→ K</a:t>
            </a:r>
            <a:r>
              <a:rPr lang="en-US" sz="3000" baseline="30000" dirty="0">
                <a:latin typeface="Times New Roman" pitchFamily="18" charset="0"/>
                <a:ea typeface="+mj-ea"/>
                <a:cs typeface="Times New Roman" pitchFamily="18" charset="0"/>
              </a:rPr>
              <a:t>0</a:t>
            </a:r>
            <a:r>
              <a:rPr lang="en-US" sz="30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GB" sz="3000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*</a:t>
            </a:r>
            <a:r>
              <a:rPr lang="en-US" altLang="zh-CN" sz="3000" dirty="0" smtClean="0"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lang="en-US" altLang="zh-CN" sz="3000" dirty="0">
                <a:latin typeface="Times New Roman" pitchFamily="18" charset="0"/>
                <a:ea typeface="+mj-ea"/>
                <a:cs typeface="Times New Roman" pitchFamily="18" charset="0"/>
              </a:rPr>
              <a:t>p</a:t>
            </a:r>
            <a:r>
              <a:rPr lang="en-US" altLang="zh-CN" sz="3000" dirty="0" smtClean="0">
                <a:latin typeface="Times New Roman" pitchFamily="18" charset="0"/>
                <a:ea typeface="+mj-ea"/>
                <a:cs typeface="Times New Roman" pitchFamily="18" charset="0"/>
              </a:rPr>
              <a:t>)    </a:t>
            </a:r>
            <a:r>
              <a:rPr lang="en-US" sz="3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Neutron </a:t>
            </a:r>
            <a:endParaRPr lang="en-US" sz="3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endParaRPr lang="en-GB" sz="25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GB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→</a:t>
            </a:r>
            <a:r>
              <a:rPr lang="en-US" altLang="zh-CN" sz="2500" dirty="0" smtClean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5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500" baseline="300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5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5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500" dirty="0"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2500" baseline="300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500" dirty="0"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2500" baseline="30000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5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n-US" sz="25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0" y="1046202"/>
            <a:ext cx="164019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exclusive</a:t>
            </a:r>
            <a:endParaRPr lang="en-US" sz="30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Reaction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Channels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9600" y="1295400"/>
            <a:ext cx="1770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deuteron target </a:t>
            </a:r>
            <a:endParaRPr lang="en-US" b="1" u="sng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6E592-3EA9-4D45-80B0-197DDFF5A1B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1" name="Picture 2" descr="C:\Users\zhao\Pictures\inkscape_pasted_image_20100627_00365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828800"/>
            <a:ext cx="3336393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1143000"/>
          </a:xfrm>
        </p:spPr>
        <p:txBody>
          <a:bodyPr/>
          <a:lstStyle/>
          <a:p>
            <a:r>
              <a:rPr lang="en-US" dirty="0" smtClean="0">
                <a:latin typeface="Bookman Old Style" pitchFamily="18" charset="0"/>
              </a:rPr>
              <a:t>Correction and Cuts Applied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E7D3F-349E-4CEF-8E7C-775283E72E4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489" y="1371600"/>
            <a:ext cx="778971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82965</TotalTime>
  <Words>1627</Words>
  <Application>Microsoft Office PowerPoint</Application>
  <PresentationFormat>On-screen Show (4:3)</PresentationFormat>
  <Paragraphs>392</Paragraphs>
  <Slides>43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Symbol</vt:lpstr>
      <vt:lpstr>Calibri</vt:lpstr>
      <vt:lpstr>宋体</vt:lpstr>
      <vt:lpstr>Times New Roman</vt:lpstr>
      <vt:lpstr>Wingdings</vt:lpstr>
      <vt:lpstr>Bookman Old Style</vt:lpstr>
      <vt:lpstr>Comic Sans MS</vt:lpstr>
      <vt:lpstr>Office Theme</vt:lpstr>
      <vt:lpstr>L*(1520) Photoproduction  off Proton and Neutron from CLAS eg3 data set</vt:lpstr>
      <vt:lpstr>Physics Motivation</vt:lpstr>
      <vt:lpstr>Slide 3</vt:lpstr>
      <vt:lpstr>Slide 4</vt:lpstr>
      <vt:lpstr>Cross Section photoproduction</vt:lpstr>
      <vt:lpstr>Decay Angle photoproduction</vt:lpstr>
      <vt:lpstr>Decay Angle photoproduction</vt:lpstr>
      <vt:lpstr>Slide 8</vt:lpstr>
      <vt:lpstr>Correction and Cuts Applied</vt:lpstr>
      <vt:lpstr>Invariant Mass of pK-</vt:lpstr>
      <vt:lpstr>Invariant Mass of K+K-</vt:lpstr>
      <vt:lpstr>Invariant Mass of K+K-</vt:lpstr>
      <vt:lpstr>Kinematic Distribution</vt:lpstr>
      <vt:lpstr>Kinematic Distribution</vt:lpstr>
      <vt:lpstr>Differential Cross Section</vt:lpstr>
      <vt:lpstr>Differential Cross Section</vt:lpstr>
      <vt:lpstr>t-slope</vt:lpstr>
      <vt:lpstr>Total Cross Section</vt:lpstr>
      <vt:lpstr>Kinematic Distribution</vt:lpstr>
      <vt:lpstr>Kinematic Distribution</vt:lpstr>
      <vt:lpstr>Differential Cross Section</vt:lpstr>
      <vt:lpstr>Differential Cross Section</vt:lpstr>
      <vt:lpstr>Decay Angle Distribution</vt:lpstr>
      <vt:lpstr>Decay Angle Distribution</vt:lpstr>
      <vt:lpstr>Decay Angle Distribution</vt:lpstr>
      <vt:lpstr>Decay Angle Distribution</vt:lpstr>
      <vt:lpstr>Summary</vt:lpstr>
      <vt:lpstr>Backup</vt:lpstr>
      <vt:lpstr>Slide 29</vt:lpstr>
      <vt:lpstr>Photon Selection</vt:lpstr>
      <vt:lpstr>Event Selection</vt:lpstr>
      <vt:lpstr>Event Selection</vt:lpstr>
      <vt:lpstr>Missing Nucleon Mass</vt:lpstr>
      <vt:lpstr>Missing Nucleon Mass</vt:lpstr>
      <vt:lpstr>Missing Nucleon Momentum</vt:lpstr>
      <vt:lpstr>Kinematic Distribution</vt:lpstr>
      <vt:lpstr>Kinematic Distribution</vt:lpstr>
      <vt:lpstr>Yield Extraction (data)</vt:lpstr>
      <vt:lpstr>Yield Extraction (data)</vt:lpstr>
      <vt:lpstr>Yield and Acceptance</vt:lpstr>
      <vt:lpstr>Yield and Acceptance</vt:lpstr>
      <vt:lpstr>SAPHIR</vt:lpstr>
      <vt:lpstr>SAPHIR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Lamda1520 CrossSection</dc:title>
  <dc:creator>zhao</dc:creator>
  <cp:lastModifiedBy>Windows User</cp:lastModifiedBy>
  <cp:revision>1850</cp:revision>
  <dcterms:created xsi:type="dcterms:W3CDTF">2009-04-08T16:19:56Z</dcterms:created>
  <dcterms:modified xsi:type="dcterms:W3CDTF">2011-05-19T07:47:39Z</dcterms:modified>
</cp:coreProperties>
</file>